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12"/>
  </p:notesMasterIdLst>
  <p:sldIdLst>
    <p:sldId id="257" r:id="rId4"/>
    <p:sldId id="263" r:id="rId5"/>
    <p:sldId id="258" r:id="rId6"/>
    <p:sldId id="259" r:id="rId7"/>
    <p:sldId id="256" r:id="rId8"/>
    <p:sldId id="262" r:id="rId9"/>
    <p:sldId id="261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FB0CFA-DC75-4720-A40D-5E60AF10A0E9}" type="doc">
      <dgm:prSet loTypeId="urn:microsoft.com/office/officeart/2005/8/layout/hierarchy3" loCatId="hierarchy" qsTypeId="urn:microsoft.com/office/officeart/2005/8/quickstyle/3d1" qsCatId="3D" csTypeId="urn:microsoft.com/office/officeart/2005/8/colors/accent6_5" csCatId="accent6" phldr="1"/>
      <dgm:spPr/>
      <dgm:t>
        <a:bodyPr/>
        <a:lstStyle/>
        <a:p>
          <a:endParaRPr lang="el-GR"/>
        </a:p>
      </dgm:t>
    </dgm:pt>
    <dgm:pt modelId="{471654A0-B066-4FF6-BC8E-80A505548F07}">
      <dgm:prSet phldrT="[Text]" custT="1"/>
      <dgm:spPr/>
      <dgm:t>
        <a:bodyPr/>
        <a:lstStyle/>
        <a:p>
          <a:r>
            <a:rPr lang="en-US" sz="2800" b="1" i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Equivalentists</a:t>
          </a:r>
          <a:endParaRPr lang="el-GR" sz="2800" b="1" i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r>
            <a:rPr lang="el-GR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Μακροσκοπική προσέγγιση</a:t>
          </a:r>
        </a:p>
        <a:p>
          <a:r>
            <a:rPr lang="el-GR" sz="2000" i="1" dirty="0" smtClean="0">
              <a:effectLst/>
            </a:rPr>
            <a:t>ΜΑΖΑ-ΟΓΚΟΣ </a:t>
          </a:r>
          <a:r>
            <a:rPr lang="el-GR" sz="2200" i="1" dirty="0" smtClean="0">
              <a:effectLst/>
            </a:rPr>
            <a:t> (</a:t>
          </a:r>
          <a:r>
            <a:rPr lang="en-US" sz="2200" i="1" dirty="0" smtClean="0">
              <a:effectLst/>
            </a:rPr>
            <a:t>matter theory)  </a:t>
          </a:r>
          <a:endParaRPr lang="el-GR" sz="2200" dirty="0">
            <a:effectLst/>
          </a:endParaRPr>
        </a:p>
      </dgm:t>
    </dgm:pt>
    <dgm:pt modelId="{CDBC097A-BAB4-45EF-A92E-954E052362BF}" type="parTrans" cxnId="{D232D5A7-DF43-4314-AABC-096C753BFF68}">
      <dgm:prSet/>
      <dgm:spPr/>
      <dgm:t>
        <a:bodyPr/>
        <a:lstStyle/>
        <a:p>
          <a:endParaRPr lang="el-GR"/>
        </a:p>
      </dgm:t>
    </dgm:pt>
    <dgm:pt modelId="{4155EDA0-881C-4CBD-8BB4-0ACC033B216D}" type="sibTrans" cxnId="{D232D5A7-DF43-4314-AABC-096C753BFF68}">
      <dgm:prSet/>
      <dgm:spPr/>
      <dgm:t>
        <a:bodyPr/>
        <a:lstStyle/>
        <a:p>
          <a:endParaRPr lang="el-GR"/>
        </a:p>
      </dgm:t>
    </dgm:pt>
    <dgm:pt modelId="{34BF7656-8906-44BB-ABDE-45436E6FCDC7}">
      <dgm:prSet phldrT="[Text]" custT="1"/>
      <dgm:spPr/>
      <dgm:t>
        <a:bodyPr/>
        <a:lstStyle/>
        <a:p>
          <a:pPr algn="l"/>
          <a:r>
            <a:rPr lang="en-US" sz="2000" dirty="0" smtClean="0"/>
            <a:t>    </a:t>
          </a:r>
          <a:endParaRPr lang="el-GR" sz="2000" b="1" dirty="0" smtClean="0"/>
        </a:p>
        <a:p>
          <a:pPr algn="l"/>
          <a:r>
            <a:rPr lang="en-US" sz="2000" b="1" dirty="0" smtClean="0"/>
            <a:t>Avogadro</a:t>
          </a:r>
          <a:r>
            <a:rPr lang="el-GR" sz="2000" b="1" dirty="0" smtClean="0"/>
            <a:t>,</a:t>
          </a:r>
          <a:r>
            <a:rPr lang="el-GR" sz="2000" b="0" dirty="0" smtClean="0">
              <a:solidFill>
                <a:srgbClr val="531FB1"/>
              </a:solidFill>
            </a:rPr>
            <a:t>1811</a:t>
          </a:r>
          <a:r>
            <a:rPr lang="el-GR" sz="2000" b="1" dirty="0" smtClean="0"/>
            <a:t>: Ε</a:t>
          </a:r>
          <a:r>
            <a:rPr lang="en-US" sz="2000" b="1" dirty="0" smtClean="0"/>
            <a:t>VEN-</a:t>
          </a:r>
          <a:r>
            <a:rPr lang="en-US" sz="2000" b="0" dirty="0" smtClean="0"/>
            <a:t> </a:t>
          </a:r>
          <a:r>
            <a:rPr lang="el-GR" sz="2000" b="1" u="sng" dirty="0" smtClean="0">
              <a:solidFill>
                <a:srgbClr val="9A0000"/>
              </a:solidFill>
            </a:rPr>
            <a:t>μόρια</a:t>
          </a:r>
        </a:p>
        <a:p>
          <a:pPr algn="l"/>
          <a:r>
            <a:rPr lang="en-US" sz="2000" b="1" dirty="0" smtClean="0"/>
            <a:t>Loschmidt</a:t>
          </a:r>
          <a:r>
            <a:rPr lang="el-GR" sz="2000" b="1" dirty="0" smtClean="0"/>
            <a:t>,</a:t>
          </a:r>
          <a:r>
            <a:rPr lang="el-GR" sz="2000" b="0" dirty="0" smtClean="0">
              <a:solidFill>
                <a:srgbClr val="531FB1"/>
              </a:solidFill>
            </a:rPr>
            <a:t>1865</a:t>
          </a:r>
          <a:r>
            <a:rPr lang="el-GR" sz="2000" b="1" dirty="0" smtClean="0"/>
            <a:t>: </a:t>
          </a:r>
          <a:r>
            <a:rPr lang="en-US" sz="2000" b="1" dirty="0" smtClean="0">
              <a:solidFill>
                <a:srgbClr val="C00000"/>
              </a:solidFill>
            </a:rPr>
            <a:t>n</a:t>
          </a:r>
          <a:r>
            <a:rPr lang="en-US" sz="2000" b="1" baseline="-25000" dirty="0" smtClean="0">
              <a:solidFill>
                <a:srgbClr val="C00000"/>
              </a:solidFill>
            </a:rPr>
            <a:t>o</a:t>
          </a:r>
          <a:r>
            <a:rPr lang="el-GR" sz="2000" b="1" baseline="0" dirty="0" smtClean="0">
              <a:solidFill>
                <a:srgbClr val="C00000"/>
              </a:solidFill>
            </a:rPr>
            <a:t>, </a:t>
          </a:r>
          <a:r>
            <a:rPr lang="en-US" sz="2000" b="1" baseline="0" dirty="0" smtClean="0">
              <a:solidFill>
                <a:srgbClr val="C00000"/>
              </a:solidFill>
            </a:rPr>
            <a:t>d </a:t>
          </a:r>
          <a:r>
            <a:rPr lang="el-GR" sz="2000" b="0" baseline="0" dirty="0" smtClean="0">
              <a:solidFill>
                <a:srgbClr val="C00000"/>
              </a:solidFill>
            </a:rPr>
            <a:t>μορίου</a:t>
          </a:r>
        </a:p>
        <a:p>
          <a:pPr algn="l"/>
          <a:r>
            <a:rPr lang="en-US" sz="2000" b="1" dirty="0" smtClean="0"/>
            <a:t>Maxwell</a:t>
          </a:r>
          <a:r>
            <a:rPr lang="el-GR" sz="2000" b="1" dirty="0" smtClean="0"/>
            <a:t>,</a:t>
          </a:r>
          <a:r>
            <a:rPr lang="el-GR" sz="2000" b="0" dirty="0" smtClean="0">
              <a:solidFill>
                <a:srgbClr val="531FB1"/>
              </a:solidFill>
            </a:rPr>
            <a:t>1873</a:t>
          </a:r>
          <a:r>
            <a:rPr lang="el-GR" sz="2000" b="1" dirty="0" smtClean="0"/>
            <a:t>: </a:t>
          </a:r>
          <a:r>
            <a:rPr lang="el-GR" sz="2000" b="0" dirty="0" smtClean="0">
              <a:solidFill>
                <a:srgbClr val="C00000"/>
              </a:solidFill>
            </a:rPr>
            <a:t>ιπτάμενα μόρια</a:t>
          </a:r>
        </a:p>
        <a:p>
          <a:pPr algn="l"/>
          <a:r>
            <a:rPr lang="en-US" sz="2000" b="1" dirty="0" smtClean="0"/>
            <a:t>Perrin</a:t>
          </a:r>
          <a:r>
            <a:rPr lang="el-GR" sz="2000" b="1" dirty="0" smtClean="0"/>
            <a:t>,</a:t>
          </a:r>
          <a:r>
            <a:rPr lang="el-GR" sz="2000" b="0" dirty="0" smtClean="0">
              <a:solidFill>
                <a:srgbClr val="531FB1"/>
              </a:solidFill>
            </a:rPr>
            <a:t>1909</a:t>
          </a:r>
          <a:r>
            <a:rPr lang="el-GR" sz="2000" b="1" dirty="0" smtClean="0"/>
            <a:t>:  </a:t>
          </a:r>
          <a:r>
            <a:rPr lang="en-US" sz="2000" b="1" dirty="0" smtClean="0">
              <a:solidFill>
                <a:srgbClr val="C00000"/>
              </a:solidFill>
            </a:rPr>
            <a:t>N</a:t>
          </a:r>
          <a:r>
            <a:rPr lang="en-US" sz="2000" b="1" baseline="-25000" dirty="0" smtClean="0">
              <a:solidFill>
                <a:srgbClr val="C00000"/>
              </a:solidFill>
            </a:rPr>
            <a:t>A</a:t>
          </a:r>
        </a:p>
        <a:p>
          <a:pPr algn="l"/>
          <a:r>
            <a:rPr lang="en-US" sz="1600" dirty="0" smtClean="0"/>
            <a:t>Quantity= </a:t>
          </a:r>
          <a:r>
            <a:rPr lang="el-GR" sz="1600" dirty="0" smtClean="0"/>
            <a:t>ποσότητα ουσίας</a:t>
          </a:r>
          <a:endParaRPr lang="el-GR" sz="1600" dirty="0"/>
        </a:p>
      </dgm:t>
    </dgm:pt>
    <dgm:pt modelId="{4139F20D-8994-41F5-9084-AC659088AB80}" type="parTrans" cxnId="{91C31D7A-AFA2-4542-8F8C-C3A061A4FAD2}">
      <dgm:prSet/>
      <dgm:spPr/>
      <dgm:t>
        <a:bodyPr/>
        <a:lstStyle/>
        <a:p>
          <a:endParaRPr lang="el-GR"/>
        </a:p>
      </dgm:t>
    </dgm:pt>
    <dgm:pt modelId="{9BEF8AA4-34D1-4696-BE8A-38825780EB24}" type="sibTrans" cxnId="{91C31D7A-AFA2-4542-8F8C-C3A061A4FAD2}">
      <dgm:prSet/>
      <dgm:spPr/>
      <dgm:t>
        <a:bodyPr/>
        <a:lstStyle/>
        <a:p>
          <a:endParaRPr lang="el-GR"/>
        </a:p>
      </dgm:t>
    </dgm:pt>
    <dgm:pt modelId="{71A004AD-6F36-47EB-AF51-2C2DB1596F83}">
      <dgm:prSet phldrT="[Text]" custT="1"/>
      <dgm:spPr/>
      <dgm:t>
        <a:bodyPr/>
        <a:lstStyle/>
        <a:p>
          <a:r>
            <a:rPr lang="en-US" sz="2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Atomists</a:t>
          </a:r>
        </a:p>
        <a:p>
          <a:r>
            <a:rPr lang="el-GR" sz="24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Μικροσκοπική προσέγγιση</a:t>
          </a:r>
        </a:p>
        <a:p>
          <a:r>
            <a:rPr lang="el-GR" sz="2000" i="1" dirty="0" smtClean="0">
              <a:effectLst/>
            </a:rPr>
            <a:t>ΜΟΡΙΑ </a:t>
          </a:r>
          <a:r>
            <a:rPr lang="en-US" sz="2400" i="1" dirty="0" smtClean="0">
              <a:effectLst/>
            </a:rPr>
            <a:t>(</a:t>
          </a:r>
          <a:r>
            <a:rPr lang="el-GR" sz="2400" i="1" dirty="0" smtClean="0">
              <a:effectLst/>
            </a:rPr>
            <a:t>μοριακή θεωρία)</a:t>
          </a:r>
          <a:endParaRPr lang="el-GR" sz="2400" dirty="0">
            <a:effectLst/>
          </a:endParaRPr>
        </a:p>
      </dgm:t>
    </dgm:pt>
    <dgm:pt modelId="{D3BC8C02-C60E-485B-A18F-58AEA4619E88}" type="sibTrans" cxnId="{D5029002-AD8D-4DC4-9EDE-238A13CDA5EE}">
      <dgm:prSet/>
      <dgm:spPr/>
      <dgm:t>
        <a:bodyPr/>
        <a:lstStyle/>
        <a:p>
          <a:endParaRPr lang="el-GR"/>
        </a:p>
      </dgm:t>
    </dgm:pt>
    <dgm:pt modelId="{4100AF3C-6AD2-44F7-BB0A-0664948F8EF7}" type="parTrans" cxnId="{D5029002-AD8D-4DC4-9EDE-238A13CDA5EE}">
      <dgm:prSet/>
      <dgm:spPr/>
      <dgm:t>
        <a:bodyPr/>
        <a:lstStyle/>
        <a:p>
          <a:endParaRPr lang="el-GR"/>
        </a:p>
      </dgm:t>
    </dgm:pt>
    <dgm:pt modelId="{D7D3FE85-553A-4CD5-8075-6A0244E19927}">
      <dgm:prSet custT="1"/>
      <dgm:spPr/>
      <dgm:t>
        <a:bodyPr/>
        <a:lstStyle/>
        <a:p>
          <a:pPr algn="l"/>
          <a:r>
            <a:rPr lang="en-US" sz="2000" b="1" dirty="0" smtClean="0"/>
            <a:t>Ostwald</a:t>
          </a:r>
          <a:r>
            <a:rPr lang="el-GR" sz="2000" b="1" dirty="0" smtClean="0"/>
            <a:t> </a:t>
          </a:r>
          <a:r>
            <a:rPr lang="el-GR" sz="2000" b="0" dirty="0" smtClean="0">
              <a:solidFill>
                <a:srgbClr val="531FB1"/>
              </a:solidFill>
            </a:rPr>
            <a:t>1890</a:t>
          </a:r>
        </a:p>
        <a:p>
          <a:pPr algn="l"/>
          <a:r>
            <a:rPr lang="el-GR" sz="2000" dirty="0" smtClean="0"/>
            <a:t>Χημικά ισοδύναμα</a:t>
          </a:r>
        </a:p>
        <a:p>
          <a:pPr algn="l"/>
          <a:r>
            <a:rPr lang="el-GR" sz="2000" b="1" dirty="0" smtClean="0">
              <a:solidFill>
                <a:srgbClr val="C00000"/>
              </a:solidFill>
            </a:rPr>
            <a:t>χημικά μόρια</a:t>
          </a:r>
          <a:r>
            <a:rPr lang="en-US" sz="2000" b="1" dirty="0" smtClean="0">
              <a:solidFill>
                <a:srgbClr val="C00000"/>
              </a:solidFill>
            </a:rPr>
            <a:t>= </a:t>
          </a:r>
          <a:r>
            <a:rPr lang="el-GR" sz="2000" b="1" dirty="0" smtClean="0">
              <a:solidFill>
                <a:srgbClr val="C00000"/>
              </a:solidFill>
            </a:rPr>
            <a:t>εύρημα </a:t>
          </a:r>
          <a:r>
            <a:rPr lang="el-GR" sz="2000" dirty="0" smtClean="0"/>
            <a:t> προέκυπταν από τα ΑΒ </a:t>
          </a:r>
          <a:r>
            <a:rPr lang="el-GR" sz="2000" b="1" dirty="0" smtClean="0">
              <a:solidFill>
                <a:schemeClr val="tx1"/>
              </a:solidFill>
            </a:rPr>
            <a:t>υποθετικά και ανύπαρκτα </a:t>
          </a:r>
        </a:p>
        <a:p>
          <a:pPr algn="l"/>
          <a:r>
            <a:rPr lang="en-US" sz="2000" dirty="0" smtClean="0"/>
            <a:t>mole</a:t>
          </a:r>
          <a:r>
            <a:rPr lang="el-GR" sz="2000" dirty="0" smtClean="0"/>
            <a:t> </a:t>
          </a:r>
          <a:r>
            <a:rPr lang="en-US" sz="2000" dirty="0" smtClean="0"/>
            <a:t>= </a:t>
          </a:r>
          <a:r>
            <a:rPr lang="el-GR" sz="2000" dirty="0" smtClean="0">
              <a:solidFill>
                <a:srgbClr val="C00000"/>
              </a:solidFill>
            </a:rPr>
            <a:t>μάζα συνεχής</a:t>
          </a:r>
          <a:endParaRPr lang="el-GR" sz="2000" dirty="0">
            <a:solidFill>
              <a:srgbClr val="C00000"/>
            </a:solidFill>
          </a:endParaRPr>
        </a:p>
      </dgm:t>
    </dgm:pt>
    <dgm:pt modelId="{2A3820A9-0989-4B5C-A16F-06D24D9A52AE}" type="parTrans" cxnId="{7239134A-20A9-46FE-A1ED-495B2943A4E5}">
      <dgm:prSet/>
      <dgm:spPr/>
      <dgm:t>
        <a:bodyPr/>
        <a:lstStyle/>
        <a:p>
          <a:endParaRPr lang="el-GR"/>
        </a:p>
      </dgm:t>
    </dgm:pt>
    <dgm:pt modelId="{7CB1F4EF-7AC6-4E26-82F1-6FA54D3108A1}" type="sibTrans" cxnId="{7239134A-20A9-46FE-A1ED-495B2943A4E5}">
      <dgm:prSet/>
      <dgm:spPr/>
      <dgm:t>
        <a:bodyPr/>
        <a:lstStyle/>
        <a:p>
          <a:endParaRPr lang="el-GR"/>
        </a:p>
      </dgm:t>
    </dgm:pt>
    <dgm:pt modelId="{40DA36FD-DB41-4DB6-AA8A-B6CB6AB46D9C}">
      <dgm:prSet custT="1"/>
      <dgm:spPr/>
      <dgm:t>
        <a:bodyPr/>
        <a:lstStyle/>
        <a:p>
          <a:r>
            <a:rPr lang="en-US" sz="2000" b="1" dirty="0" smtClean="0"/>
            <a:t>Dalton</a:t>
          </a:r>
          <a:r>
            <a:rPr lang="el-GR" sz="2000" b="1" dirty="0" smtClean="0"/>
            <a:t> </a:t>
          </a:r>
          <a:r>
            <a:rPr lang="el-GR" sz="2000" b="0" dirty="0" smtClean="0">
              <a:solidFill>
                <a:srgbClr val="531FB1"/>
              </a:solidFill>
            </a:rPr>
            <a:t>1809 </a:t>
          </a:r>
          <a:r>
            <a:rPr lang="el-GR" sz="2100" b="0" dirty="0" smtClean="0">
              <a:solidFill>
                <a:srgbClr val="C00000"/>
              </a:solidFill>
            </a:rPr>
            <a:t>αδιαίρετα άτομα </a:t>
          </a:r>
          <a:endParaRPr lang="el-GR" sz="2100" b="0" dirty="0">
            <a:solidFill>
              <a:srgbClr val="C00000"/>
            </a:solidFill>
          </a:endParaRPr>
        </a:p>
      </dgm:t>
    </dgm:pt>
    <dgm:pt modelId="{E30559E4-DD17-4D67-A192-24A7A958CD09}" type="parTrans" cxnId="{F9DE429E-8B38-4382-82ED-8957940BA191}">
      <dgm:prSet/>
      <dgm:spPr/>
      <dgm:t>
        <a:bodyPr/>
        <a:lstStyle/>
        <a:p>
          <a:endParaRPr lang="el-GR"/>
        </a:p>
      </dgm:t>
    </dgm:pt>
    <dgm:pt modelId="{218D17A1-1A4F-4D9B-A6E7-675793A3E985}" type="sibTrans" cxnId="{F9DE429E-8B38-4382-82ED-8957940BA191}">
      <dgm:prSet/>
      <dgm:spPr/>
      <dgm:t>
        <a:bodyPr/>
        <a:lstStyle/>
        <a:p>
          <a:endParaRPr lang="el-GR"/>
        </a:p>
      </dgm:t>
    </dgm:pt>
    <dgm:pt modelId="{E8793001-F812-481B-A0B6-E09D22A9ECF9}">
      <dgm:prSet/>
      <dgm:spPr/>
      <dgm:t>
        <a:bodyPr/>
        <a:lstStyle/>
        <a:p>
          <a:r>
            <a:rPr lang="el-GR" dirty="0" smtClean="0"/>
            <a:t>Νόμοι χημείας</a:t>
          </a:r>
        </a:p>
        <a:p>
          <a:r>
            <a:rPr lang="el-GR" dirty="0" smtClean="0">
              <a:solidFill>
                <a:srgbClr val="531FB1"/>
              </a:solidFill>
            </a:rPr>
            <a:t>18ος αιώνας </a:t>
          </a:r>
          <a:endParaRPr lang="el-GR" dirty="0">
            <a:solidFill>
              <a:srgbClr val="531FB1"/>
            </a:solidFill>
          </a:endParaRPr>
        </a:p>
      </dgm:t>
    </dgm:pt>
    <dgm:pt modelId="{F62A5E22-EFD6-44F0-8847-B5BC346DAA79}" type="parTrans" cxnId="{30E43355-40A7-41EE-BC5D-243A8E6E0243}">
      <dgm:prSet/>
      <dgm:spPr/>
      <dgm:t>
        <a:bodyPr/>
        <a:lstStyle/>
        <a:p>
          <a:endParaRPr lang="el-GR"/>
        </a:p>
      </dgm:t>
    </dgm:pt>
    <dgm:pt modelId="{63322BD6-1146-4E4C-B408-7819D543A0AF}" type="sibTrans" cxnId="{30E43355-40A7-41EE-BC5D-243A8E6E0243}">
      <dgm:prSet/>
      <dgm:spPr/>
      <dgm:t>
        <a:bodyPr/>
        <a:lstStyle/>
        <a:p>
          <a:endParaRPr lang="el-GR"/>
        </a:p>
      </dgm:t>
    </dgm:pt>
    <dgm:pt modelId="{B34093F6-5F4B-4C5F-B74D-780DA7F3E70D}" type="pres">
      <dgm:prSet presAssocID="{DCFB0CFA-DC75-4720-A40D-5E60AF10A0E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l-GR"/>
        </a:p>
      </dgm:t>
    </dgm:pt>
    <dgm:pt modelId="{E33C4926-DAAF-4F5E-8028-6B37AD6BBD5F}" type="pres">
      <dgm:prSet presAssocID="{471654A0-B066-4FF6-BC8E-80A505548F07}" presName="root" presStyleCnt="0"/>
      <dgm:spPr/>
      <dgm:t>
        <a:bodyPr/>
        <a:lstStyle/>
        <a:p>
          <a:endParaRPr lang="el-GR"/>
        </a:p>
      </dgm:t>
    </dgm:pt>
    <dgm:pt modelId="{0009E830-A5BB-40D5-B6E0-F84835A9AADA}" type="pres">
      <dgm:prSet presAssocID="{471654A0-B066-4FF6-BC8E-80A505548F07}" presName="rootComposite" presStyleCnt="0"/>
      <dgm:spPr/>
      <dgm:t>
        <a:bodyPr/>
        <a:lstStyle/>
        <a:p>
          <a:endParaRPr lang="el-GR"/>
        </a:p>
      </dgm:t>
    </dgm:pt>
    <dgm:pt modelId="{61D070E0-DAAA-40B2-AB17-324F717A9E2C}" type="pres">
      <dgm:prSet presAssocID="{471654A0-B066-4FF6-BC8E-80A505548F07}" presName="rootText" presStyleLbl="node1" presStyleIdx="0" presStyleCnt="2" custScaleX="255479" custScaleY="214636" custLinFactNeighborX="16647" custLinFactNeighborY="-42328"/>
      <dgm:spPr/>
      <dgm:t>
        <a:bodyPr/>
        <a:lstStyle/>
        <a:p>
          <a:endParaRPr lang="el-GR"/>
        </a:p>
      </dgm:t>
    </dgm:pt>
    <dgm:pt modelId="{EAEF7A33-E37D-4248-88CC-1CC3A4EED406}" type="pres">
      <dgm:prSet presAssocID="{471654A0-B066-4FF6-BC8E-80A505548F07}" presName="rootConnector" presStyleLbl="node1" presStyleIdx="0" presStyleCnt="2"/>
      <dgm:spPr/>
      <dgm:t>
        <a:bodyPr/>
        <a:lstStyle/>
        <a:p>
          <a:endParaRPr lang="el-GR"/>
        </a:p>
      </dgm:t>
    </dgm:pt>
    <dgm:pt modelId="{3330F870-F4C2-4DB6-99CD-B32334566D82}" type="pres">
      <dgm:prSet presAssocID="{471654A0-B066-4FF6-BC8E-80A505548F07}" presName="childShape" presStyleCnt="0"/>
      <dgm:spPr/>
      <dgm:t>
        <a:bodyPr/>
        <a:lstStyle/>
        <a:p>
          <a:endParaRPr lang="el-GR"/>
        </a:p>
      </dgm:t>
    </dgm:pt>
    <dgm:pt modelId="{3B709DD7-DE3F-491F-AFDF-33106E307511}" type="pres">
      <dgm:prSet presAssocID="{F62A5E22-EFD6-44F0-8847-B5BC346DAA79}" presName="Name13" presStyleLbl="parChTrans1D2" presStyleIdx="0" presStyleCnt="4"/>
      <dgm:spPr/>
      <dgm:t>
        <a:bodyPr/>
        <a:lstStyle/>
        <a:p>
          <a:endParaRPr lang="el-GR"/>
        </a:p>
      </dgm:t>
    </dgm:pt>
    <dgm:pt modelId="{498BC641-7006-435B-AFAF-C6602CB2FB39}" type="pres">
      <dgm:prSet presAssocID="{E8793001-F812-481B-A0B6-E09D22A9ECF9}" presName="childText" presStyleLbl="bgAcc1" presStyleIdx="0" presStyleCnt="4" custScaleX="126682" custScaleY="118269" custLinFactNeighborX="8997" custLinFactNeighborY="-1981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68877BC-A1C8-4CA5-AF63-53A209BBA84D}" type="pres">
      <dgm:prSet presAssocID="{2A3820A9-0989-4B5C-A16F-06D24D9A52AE}" presName="Name13" presStyleLbl="parChTrans1D2" presStyleIdx="1" presStyleCnt="4"/>
      <dgm:spPr/>
      <dgm:t>
        <a:bodyPr/>
        <a:lstStyle/>
        <a:p>
          <a:endParaRPr lang="el-GR"/>
        </a:p>
      </dgm:t>
    </dgm:pt>
    <dgm:pt modelId="{3E200F89-35EE-420D-A8A3-07F29980308C}" type="pres">
      <dgm:prSet presAssocID="{D7D3FE85-553A-4CD5-8075-6A0244E19927}" presName="childText" presStyleLbl="bgAcc1" presStyleIdx="1" presStyleCnt="4" custScaleX="283383" custScaleY="283645" custLinFactNeighborX="8997" custLinFactNeighborY="-6645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4F54B15C-B925-4E04-9503-104886F660BB}" type="pres">
      <dgm:prSet presAssocID="{71A004AD-6F36-47EB-AF51-2C2DB1596F83}" presName="root" presStyleCnt="0"/>
      <dgm:spPr/>
      <dgm:t>
        <a:bodyPr/>
        <a:lstStyle/>
        <a:p>
          <a:endParaRPr lang="el-GR"/>
        </a:p>
      </dgm:t>
    </dgm:pt>
    <dgm:pt modelId="{6CBC4E33-AAE1-47F4-9C49-7E6742B14E29}" type="pres">
      <dgm:prSet presAssocID="{71A004AD-6F36-47EB-AF51-2C2DB1596F83}" presName="rootComposite" presStyleCnt="0"/>
      <dgm:spPr/>
      <dgm:t>
        <a:bodyPr/>
        <a:lstStyle/>
        <a:p>
          <a:endParaRPr lang="el-GR"/>
        </a:p>
      </dgm:t>
    </dgm:pt>
    <dgm:pt modelId="{28E98AE8-A72A-4833-BF14-E0EC55A04C76}" type="pres">
      <dgm:prSet presAssocID="{71A004AD-6F36-47EB-AF51-2C2DB1596F83}" presName="rootText" presStyleLbl="node1" presStyleIdx="1" presStyleCnt="2" custScaleX="261924" custScaleY="212640" custLinFactNeighborX="27468" custLinFactNeighborY="-41269"/>
      <dgm:spPr/>
      <dgm:t>
        <a:bodyPr/>
        <a:lstStyle/>
        <a:p>
          <a:endParaRPr lang="el-GR"/>
        </a:p>
      </dgm:t>
    </dgm:pt>
    <dgm:pt modelId="{BC4E303A-31CD-476F-A2DF-87ED77A7C3F4}" type="pres">
      <dgm:prSet presAssocID="{71A004AD-6F36-47EB-AF51-2C2DB1596F83}" presName="rootConnector" presStyleLbl="node1" presStyleIdx="1" presStyleCnt="2"/>
      <dgm:spPr/>
      <dgm:t>
        <a:bodyPr/>
        <a:lstStyle/>
        <a:p>
          <a:endParaRPr lang="el-GR"/>
        </a:p>
      </dgm:t>
    </dgm:pt>
    <dgm:pt modelId="{B861C00C-25FB-450D-8825-6E346D502221}" type="pres">
      <dgm:prSet presAssocID="{71A004AD-6F36-47EB-AF51-2C2DB1596F83}" presName="childShape" presStyleCnt="0"/>
      <dgm:spPr/>
      <dgm:t>
        <a:bodyPr/>
        <a:lstStyle/>
        <a:p>
          <a:endParaRPr lang="el-GR"/>
        </a:p>
      </dgm:t>
    </dgm:pt>
    <dgm:pt modelId="{00A810FC-BD57-4852-9CF8-CD33CCC7D00A}" type="pres">
      <dgm:prSet presAssocID="{E30559E4-DD17-4D67-A192-24A7A958CD09}" presName="Name13" presStyleLbl="parChTrans1D2" presStyleIdx="2" presStyleCnt="4"/>
      <dgm:spPr/>
      <dgm:t>
        <a:bodyPr/>
        <a:lstStyle/>
        <a:p>
          <a:endParaRPr lang="el-GR"/>
        </a:p>
      </dgm:t>
    </dgm:pt>
    <dgm:pt modelId="{4EA506F7-8D74-4C77-91D1-6863422F2741}" type="pres">
      <dgm:prSet presAssocID="{40DA36FD-DB41-4DB6-AA8A-B6CB6AB46D9C}" presName="childText" presStyleLbl="bgAcc1" presStyleIdx="2" presStyleCnt="4" custScaleX="192450" custScaleY="117770" custLinFactNeighborX="26205" custLinFactNeighborY="-2494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07C6C80-F901-438C-B9F4-48D8CCF1563F}" type="pres">
      <dgm:prSet presAssocID="{4139F20D-8994-41F5-9084-AC659088AB80}" presName="Name13" presStyleLbl="parChTrans1D2" presStyleIdx="3" presStyleCnt="4"/>
      <dgm:spPr/>
      <dgm:t>
        <a:bodyPr/>
        <a:lstStyle/>
        <a:p>
          <a:endParaRPr lang="el-GR"/>
        </a:p>
      </dgm:t>
    </dgm:pt>
    <dgm:pt modelId="{ACD63B06-55A5-467B-AF3F-2F52CE87C688}" type="pres">
      <dgm:prSet presAssocID="{34BF7656-8906-44BB-ABDE-45436E6FCDC7}" presName="childText" presStyleLbl="bgAcc1" presStyleIdx="3" presStyleCnt="4" custScaleX="300450" custScaleY="300746" custLinFactNeighborX="-7441" custLinFactNeighborY="-1344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6B43FEF6-0E53-4E13-B75C-102D852E8DF7}" type="presOf" srcId="{40DA36FD-DB41-4DB6-AA8A-B6CB6AB46D9C}" destId="{4EA506F7-8D74-4C77-91D1-6863422F2741}" srcOrd="0" destOrd="0" presId="urn:microsoft.com/office/officeart/2005/8/layout/hierarchy3"/>
    <dgm:cxn modelId="{D5029002-AD8D-4DC4-9EDE-238A13CDA5EE}" srcId="{DCFB0CFA-DC75-4720-A40D-5E60AF10A0E9}" destId="{71A004AD-6F36-47EB-AF51-2C2DB1596F83}" srcOrd="1" destOrd="0" parTransId="{4100AF3C-6AD2-44F7-BB0A-0664948F8EF7}" sibTransId="{D3BC8C02-C60E-485B-A18F-58AEA4619E88}"/>
    <dgm:cxn modelId="{458FC513-3695-47B4-AA6A-0731672E5ECD}" type="presOf" srcId="{F62A5E22-EFD6-44F0-8847-B5BC346DAA79}" destId="{3B709DD7-DE3F-491F-AFDF-33106E307511}" srcOrd="0" destOrd="0" presId="urn:microsoft.com/office/officeart/2005/8/layout/hierarchy3"/>
    <dgm:cxn modelId="{91C31D7A-AFA2-4542-8F8C-C3A061A4FAD2}" srcId="{71A004AD-6F36-47EB-AF51-2C2DB1596F83}" destId="{34BF7656-8906-44BB-ABDE-45436E6FCDC7}" srcOrd="1" destOrd="0" parTransId="{4139F20D-8994-41F5-9084-AC659088AB80}" sibTransId="{9BEF8AA4-34D1-4696-BE8A-38825780EB24}"/>
    <dgm:cxn modelId="{EA685CC9-6C74-4C2D-9CDA-EA8650587A98}" type="presOf" srcId="{DCFB0CFA-DC75-4720-A40D-5E60AF10A0E9}" destId="{B34093F6-5F4B-4C5F-B74D-780DA7F3E70D}" srcOrd="0" destOrd="0" presId="urn:microsoft.com/office/officeart/2005/8/layout/hierarchy3"/>
    <dgm:cxn modelId="{F53493CF-62D7-4EE0-BC92-38B45D8BCFB5}" type="presOf" srcId="{471654A0-B066-4FF6-BC8E-80A505548F07}" destId="{EAEF7A33-E37D-4248-88CC-1CC3A4EED406}" srcOrd="1" destOrd="0" presId="urn:microsoft.com/office/officeart/2005/8/layout/hierarchy3"/>
    <dgm:cxn modelId="{30E43355-40A7-41EE-BC5D-243A8E6E0243}" srcId="{471654A0-B066-4FF6-BC8E-80A505548F07}" destId="{E8793001-F812-481B-A0B6-E09D22A9ECF9}" srcOrd="0" destOrd="0" parTransId="{F62A5E22-EFD6-44F0-8847-B5BC346DAA79}" sibTransId="{63322BD6-1146-4E4C-B408-7819D543A0AF}"/>
    <dgm:cxn modelId="{A7168EF3-97A1-4909-85E6-9AA348A964AE}" type="presOf" srcId="{71A004AD-6F36-47EB-AF51-2C2DB1596F83}" destId="{28E98AE8-A72A-4833-BF14-E0EC55A04C76}" srcOrd="0" destOrd="0" presId="urn:microsoft.com/office/officeart/2005/8/layout/hierarchy3"/>
    <dgm:cxn modelId="{1B49B3D8-0FB6-47EF-8350-122F9009ECD6}" type="presOf" srcId="{4139F20D-8994-41F5-9084-AC659088AB80}" destId="{F07C6C80-F901-438C-B9F4-48D8CCF1563F}" srcOrd="0" destOrd="0" presId="urn:microsoft.com/office/officeart/2005/8/layout/hierarchy3"/>
    <dgm:cxn modelId="{0EA62E79-81A8-43C1-9D09-B076ECC64381}" type="presOf" srcId="{E8793001-F812-481B-A0B6-E09D22A9ECF9}" destId="{498BC641-7006-435B-AFAF-C6602CB2FB39}" srcOrd="0" destOrd="0" presId="urn:microsoft.com/office/officeart/2005/8/layout/hierarchy3"/>
    <dgm:cxn modelId="{49EAD5DD-895B-4920-ABBE-76751214D4B5}" type="presOf" srcId="{2A3820A9-0989-4B5C-A16F-06D24D9A52AE}" destId="{068877BC-A1C8-4CA5-AF63-53A209BBA84D}" srcOrd="0" destOrd="0" presId="urn:microsoft.com/office/officeart/2005/8/layout/hierarchy3"/>
    <dgm:cxn modelId="{F9DE429E-8B38-4382-82ED-8957940BA191}" srcId="{71A004AD-6F36-47EB-AF51-2C2DB1596F83}" destId="{40DA36FD-DB41-4DB6-AA8A-B6CB6AB46D9C}" srcOrd="0" destOrd="0" parTransId="{E30559E4-DD17-4D67-A192-24A7A958CD09}" sibTransId="{218D17A1-1A4F-4D9B-A6E7-675793A3E985}"/>
    <dgm:cxn modelId="{694131D4-3325-42AA-98A0-BACE7DAB8678}" type="presOf" srcId="{E30559E4-DD17-4D67-A192-24A7A958CD09}" destId="{00A810FC-BD57-4852-9CF8-CD33CCC7D00A}" srcOrd="0" destOrd="0" presId="urn:microsoft.com/office/officeart/2005/8/layout/hierarchy3"/>
    <dgm:cxn modelId="{38DACD2E-BEDD-494F-A04D-1DA048673079}" type="presOf" srcId="{71A004AD-6F36-47EB-AF51-2C2DB1596F83}" destId="{BC4E303A-31CD-476F-A2DF-87ED77A7C3F4}" srcOrd="1" destOrd="0" presId="urn:microsoft.com/office/officeart/2005/8/layout/hierarchy3"/>
    <dgm:cxn modelId="{9E1F1285-CEA0-43B7-BD98-33743BFDF07E}" type="presOf" srcId="{D7D3FE85-553A-4CD5-8075-6A0244E19927}" destId="{3E200F89-35EE-420D-A8A3-07F29980308C}" srcOrd="0" destOrd="0" presId="urn:microsoft.com/office/officeart/2005/8/layout/hierarchy3"/>
    <dgm:cxn modelId="{D232D5A7-DF43-4314-AABC-096C753BFF68}" srcId="{DCFB0CFA-DC75-4720-A40D-5E60AF10A0E9}" destId="{471654A0-B066-4FF6-BC8E-80A505548F07}" srcOrd="0" destOrd="0" parTransId="{CDBC097A-BAB4-45EF-A92E-954E052362BF}" sibTransId="{4155EDA0-881C-4CBD-8BB4-0ACC033B216D}"/>
    <dgm:cxn modelId="{C61B3DA1-E901-44C9-8AAF-26CD51D40F46}" type="presOf" srcId="{34BF7656-8906-44BB-ABDE-45436E6FCDC7}" destId="{ACD63B06-55A5-467B-AF3F-2F52CE87C688}" srcOrd="0" destOrd="0" presId="urn:microsoft.com/office/officeart/2005/8/layout/hierarchy3"/>
    <dgm:cxn modelId="{8BE643B4-004A-452F-8080-EF2E5054FBC8}" type="presOf" srcId="{471654A0-B066-4FF6-BC8E-80A505548F07}" destId="{61D070E0-DAAA-40B2-AB17-324F717A9E2C}" srcOrd="0" destOrd="0" presId="urn:microsoft.com/office/officeart/2005/8/layout/hierarchy3"/>
    <dgm:cxn modelId="{7239134A-20A9-46FE-A1ED-495B2943A4E5}" srcId="{471654A0-B066-4FF6-BC8E-80A505548F07}" destId="{D7D3FE85-553A-4CD5-8075-6A0244E19927}" srcOrd="1" destOrd="0" parTransId="{2A3820A9-0989-4B5C-A16F-06D24D9A52AE}" sibTransId="{7CB1F4EF-7AC6-4E26-82F1-6FA54D3108A1}"/>
    <dgm:cxn modelId="{66EDF6A4-B115-4F8E-943C-F0342F65E15A}" type="presParOf" srcId="{B34093F6-5F4B-4C5F-B74D-780DA7F3E70D}" destId="{E33C4926-DAAF-4F5E-8028-6B37AD6BBD5F}" srcOrd="0" destOrd="0" presId="urn:microsoft.com/office/officeart/2005/8/layout/hierarchy3"/>
    <dgm:cxn modelId="{749F163B-A4D9-4623-887E-BA948E0534B5}" type="presParOf" srcId="{E33C4926-DAAF-4F5E-8028-6B37AD6BBD5F}" destId="{0009E830-A5BB-40D5-B6E0-F84835A9AADA}" srcOrd="0" destOrd="0" presId="urn:microsoft.com/office/officeart/2005/8/layout/hierarchy3"/>
    <dgm:cxn modelId="{7992FA66-BFFC-4A73-BA34-AF44BA351746}" type="presParOf" srcId="{0009E830-A5BB-40D5-B6E0-F84835A9AADA}" destId="{61D070E0-DAAA-40B2-AB17-324F717A9E2C}" srcOrd="0" destOrd="0" presId="urn:microsoft.com/office/officeart/2005/8/layout/hierarchy3"/>
    <dgm:cxn modelId="{5B88F5A7-86DB-4293-8F3D-13D4E7BF8DC7}" type="presParOf" srcId="{0009E830-A5BB-40D5-B6E0-F84835A9AADA}" destId="{EAEF7A33-E37D-4248-88CC-1CC3A4EED406}" srcOrd="1" destOrd="0" presId="urn:microsoft.com/office/officeart/2005/8/layout/hierarchy3"/>
    <dgm:cxn modelId="{7646EFD7-C811-4B5C-9E3B-F19EE5D65E61}" type="presParOf" srcId="{E33C4926-DAAF-4F5E-8028-6B37AD6BBD5F}" destId="{3330F870-F4C2-4DB6-99CD-B32334566D82}" srcOrd="1" destOrd="0" presId="urn:microsoft.com/office/officeart/2005/8/layout/hierarchy3"/>
    <dgm:cxn modelId="{01C4A5F9-877C-4BAA-ACB5-0270FDF4251C}" type="presParOf" srcId="{3330F870-F4C2-4DB6-99CD-B32334566D82}" destId="{3B709DD7-DE3F-491F-AFDF-33106E307511}" srcOrd="0" destOrd="0" presId="urn:microsoft.com/office/officeart/2005/8/layout/hierarchy3"/>
    <dgm:cxn modelId="{C4F8FC92-55E2-4AB7-9230-F817105AB06C}" type="presParOf" srcId="{3330F870-F4C2-4DB6-99CD-B32334566D82}" destId="{498BC641-7006-435B-AFAF-C6602CB2FB39}" srcOrd="1" destOrd="0" presId="urn:microsoft.com/office/officeart/2005/8/layout/hierarchy3"/>
    <dgm:cxn modelId="{BBD3EC52-3A1D-43F5-BC24-37155BB64CD0}" type="presParOf" srcId="{3330F870-F4C2-4DB6-99CD-B32334566D82}" destId="{068877BC-A1C8-4CA5-AF63-53A209BBA84D}" srcOrd="2" destOrd="0" presId="urn:microsoft.com/office/officeart/2005/8/layout/hierarchy3"/>
    <dgm:cxn modelId="{C82E1786-7AC7-4E0C-A692-90676AACD648}" type="presParOf" srcId="{3330F870-F4C2-4DB6-99CD-B32334566D82}" destId="{3E200F89-35EE-420D-A8A3-07F29980308C}" srcOrd="3" destOrd="0" presId="urn:microsoft.com/office/officeart/2005/8/layout/hierarchy3"/>
    <dgm:cxn modelId="{72E6E35B-6917-4193-86A8-EC31BF8F6C0B}" type="presParOf" srcId="{B34093F6-5F4B-4C5F-B74D-780DA7F3E70D}" destId="{4F54B15C-B925-4E04-9503-104886F660BB}" srcOrd="1" destOrd="0" presId="urn:microsoft.com/office/officeart/2005/8/layout/hierarchy3"/>
    <dgm:cxn modelId="{AF91D5BB-34C5-452E-AEA0-E089186C3DFB}" type="presParOf" srcId="{4F54B15C-B925-4E04-9503-104886F660BB}" destId="{6CBC4E33-AAE1-47F4-9C49-7E6742B14E29}" srcOrd="0" destOrd="0" presId="urn:microsoft.com/office/officeart/2005/8/layout/hierarchy3"/>
    <dgm:cxn modelId="{8208E422-F3EA-447F-8A6C-E00F14B14453}" type="presParOf" srcId="{6CBC4E33-AAE1-47F4-9C49-7E6742B14E29}" destId="{28E98AE8-A72A-4833-BF14-E0EC55A04C76}" srcOrd="0" destOrd="0" presId="urn:microsoft.com/office/officeart/2005/8/layout/hierarchy3"/>
    <dgm:cxn modelId="{F3CB7B34-3080-4985-BD36-F32CE311C112}" type="presParOf" srcId="{6CBC4E33-AAE1-47F4-9C49-7E6742B14E29}" destId="{BC4E303A-31CD-476F-A2DF-87ED77A7C3F4}" srcOrd="1" destOrd="0" presId="urn:microsoft.com/office/officeart/2005/8/layout/hierarchy3"/>
    <dgm:cxn modelId="{8F6D9C14-9157-4378-B3F6-D09D26F9FC9B}" type="presParOf" srcId="{4F54B15C-B925-4E04-9503-104886F660BB}" destId="{B861C00C-25FB-450D-8825-6E346D502221}" srcOrd="1" destOrd="0" presId="urn:microsoft.com/office/officeart/2005/8/layout/hierarchy3"/>
    <dgm:cxn modelId="{813C0173-80EB-4067-8084-F4E282ACABB4}" type="presParOf" srcId="{B861C00C-25FB-450D-8825-6E346D502221}" destId="{00A810FC-BD57-4852-9CF8-CD33CCC7D00A}" srcOrd="0" destOrd="0" presId="urn:microsoft.com/office/officeart/2005/8/layout/hierarchy3"/>
    <dgm:cxn modelId="{308D8D47-26FD-421E-87BA-9FC02B18FAD7}" type="presParOf" srcId="{B861C00C-25FB-450D-8825-6E346D502221}" destId="{4EA506F7-8D74-4C77-91D1-6863422F2741}" srcOrd="1" destOrd="0" presId="urn:microsoft.com/office/officeart/2005/8/layout/hierarchy3"/>
    <dgm:cxn modelId="{FC4E3169-70DE-448E-AC75-A79266E54C89}" type="presParOf" srcId="{B861C00C-25FB-450D-8825-6E346D502221}" destId="{F07C6C80-F901-438C-B9F4-48D8CCF1563F}" srcOrd="2" destOrd="0" presId="urn:microsoft.com/office/officeart/2005/8/layout/hierarchy3"/>
    <dgm:cxn modelId="{8EE18D87-957A-4654-9C98-6289DDEA1E08}" type="presParOf" srcId="{B861C00C-25FB-450D-8825-6E346D502221}" destId="{ACD63B06-55A5-467B-AF3F-2F52CE87C68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1D070E0-DAAA-40B2-AB17-324F717A9E2C}">
      <dsp:nvSpPr>
        <dsp:cNvPr id="0" name=""/>
        <dsp:cNvSpPr/>
      </dsp:nvSpPr>
      <dsp:spPr>
        <a:xfrm>
          <a:off x="256221" y="0"/>
          <a:ext cx="3880248" cy="16299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6">
                <a:alpha val="9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6">
                <a:alpha val="9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6">
                <a:alpha val="9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6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Equivalentists</a:t>
          </a:r>
          <a:endParaRPr lang="el-GR" sz="2800" b="1" i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4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Μακροσκοπική προσέγγιση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i="1" kern="1200" dirty="0" smtClean="0">
              <a:effectLst/>
            </a:rPr>
            <a:t>ΜΑΖΑ-ΟΓΚΟΣ </a:t>
          </a:r>
          <a:r>
            <a:rPr lang="el-GR" sz="2200" i="1" kern="1200" dirty="0" smtClean="0">
              <a:effectLst/>
            </a:rPr>
            <a:t> (</a:t>
          </a:r>
          <a:r>
            <a:rPr lang="en-US" sz="2200" i="1" kern="1200" dirty="0" smtClean="0">
              <a:effectLst/>
            </a:rPr>
            <a:t>matter theory)  </a:t>
          </a:r>
          <a:endParaRPr lang="el-GR" sz="2200" kern="1200" dirty="0">
            <a:effectLst/>
          </a:endParaRPr>
        </a:p>
      </dsp:txBody>
      <dsp:txXfrm>
        <a:off x="256221" y="0"/>
        <a:ext cx="3880248" cy="1629960"/>
      </dsp:txXfrm>
    </dsp:sp>
    <dsp:sp modelId="{3B709DD7-DE3F-491F-AFDF-33106E307511}">
      <dsp:nvSpPr>
        <dsp:cNvPr id="0" name=""/>
        <dsp:cNvSpPr/>
      </dsp:nvSpPr>
      <dsp:spPr>
        <a:xfrm>
          <a:off x="644246" y="1629960"/>
          <a:ext cx="244506" cy="7464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46405"/>
              </a:lnTo>
              <a:lnTo>
                <a:pt x="244506" y="746405"/>
              </a:lnTo>
            </a:path>
          </a:pathLst>
        </a:custGeom>
        <a:noFill/>
        <a:ln w="400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8BC641-7006-435B-AFAF-C6602CB2FB39}">
      <dsp:nvSpPr>
        <dsp:cNvPr id="0" name=""/>
        <dsp:cNvSpPr/>
      </dsp:nvSpPr>
      <dsp:spPr>
        <a:xfrm>
          <a:off x="888752" y="1927294"/>
          <a:ext cx="1539250" cy="8981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Νόμοι χημείας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>
              <a:solidFill>
                <a:srgbClr val="531FB1"/>
              </a:solidFill>
            </a:rPr>
            <a:t>18ος αιώνας </a:t>
          </a:r>
          <a:endParaRPr lang="el-GR" sz="1800" kern="1200" dirty="0">
            <a:solidFill>
              <a:srgbClr val="531FB1"/>
            </a:solidFill>
          </a:endParaRPr>
        </a:p>
      </dsp:txBody>
      <dsp:txXfrm>
        <a:off x="888752" y="1927294"/>
        <a:ext cx="1539250" cy="898142"/>
      </dsp:txXfrm>
    </dsp:sp>
    <dsp:sp modelId="{068877BC-A1C8-4CA5-AF63-53A209BBA84D}">
      <dsp:nvSpPr>
        <dsp:cNvPr id="0" name=""/>
        <dsp:cNvSpPr/>
      </dsp:nvSpPr>
      <dsp:spPr>
        <a:xfrm>
          <a:off x="644246" y="1629960"/>
          <a:ext cx="244506" cy="25623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62336"/>
              </a:lnTo>
              <a:lnTo>
                <a:pt x="244506" y="2562336"/>
              </a:lnTo>
            </a:path>
          </a:pathLst>
        </a:custGeom>
        <a:noFill/>
        <a:ln w="400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200F89-35EE-420D-A8A3-07F29980308C}">
      <dsp:nvSpPr>
        <dsp:cNvPr id="0" name=""/>
        <dsp:cNvSpPr/>
      </dsp:nvSpPr>
      <dsp:spPr>
        <a:xfrm>
          <a:off x="888752" y="3115287"/>
          <a:ext cx="3443246" cy="21540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6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Ostwald</a:t>
          </a:r>
          <a:r>
            <a:rPr lang="el-GR" sz="2000" b="1" kern="1200" dirty="0" smtClean="0"/>
            <a:t> </a:t>
          </a:r>
          <a:r>
            <a:rPr lang="el-GR" sz="2000" b="0" kern="1200" dirty="0" smtClean="0">
              <a:solidFill>
                <a:srgbClr val="531FB1"/>
              </a:solidFill>
            </a:rPr>
            <a:t>1890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kern="1200" dirty="0" smtClean="0"/>
            <a:t>Χημικά ισοδύναμα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b="1" kern="1200" dirty="0" smtClean="0">
              <a:solidFill>
                <a:srgbClr val="C00000"/>
              </a:solidFill>
            </a:rPr>
            <a:t>χημικά μόρια</a:t>
          </a:r>
          <a:r>
            <a:rPr lang="en-US" sz="2000" b="1" kern="1200" dirty="0" smtClean="0">
              <a:solidFill>
                <a:srgbClr val="C00000"/>
              </a:solidFill>
            </a:rPr>
            <a:t>= </a:t>
          </a:r>
          <a:r>
            <a:rPr lang="el-GR" sz="2000" b="1" kern="1200" dirty="0" smtClean="0">
              <a:solidFill>
                <a:srgbClr val="C00000"/>
              </a:solidFill>
            </a:rPr>
            <a:t>εύρημα </a:t>
          </a:r>
          <a:r>
            <a:rPr lang="el-GR" sz="2000" kern="1200" dirty="0" smtClean="0"/>
            <a:t> προέκυπταν από τα ΑΒ </a:t>
          </a:r>
          <a:r>
            <a:rPr lang="el-GR" sz="2000" b="1" kern="1200" dirty="0" smtClean="0">
              <a:solidFill>
                <a:schemeClr val="tx1"/>
              </a:solidFill>
            </a:rPr>
            <a:t>υποθετικά και ανύπαρκτα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mole</a:t>
          </a:r>
          <a:r>
            <a:rPr lang="el-GR" sz="2000" kern="1200" dirty="0" smtClean="0"/>
            <a:t> </a:t>
          </a:r>
          <a:r>
            <a:rPr lang="en-US" sz="2000" kern="1200" dirty="0" smtClean="0"/>
            <a:t>= </a:t>
          </a:r>
          <a:r>
            <a:rPr lang="el-GR" sz="2000" kern="1200" dirty="0" smtClean="0">
              <a:solidFill>
                <a:srgbClr val="C00000"/>
              </a:solidFill>
            </a:rPr>
            <a:t>μάζα συνεχής</a:t>
          </a:r>
          <a:endParaRPr lang="el-GR" sz="2000" kern="1200" dirty="0">
            <a:solidFill>
              <a:srgbClr val="C00000"/>
            </a:solidFill>
          </a:endParaRPr>
        </a:p>
      </dsp:txBody>
      <dsp:txXfrm>
        <a:off x="888752" y="3115287"/>
        <a:ext cx="3443246" cy="2154018"/>
      </dsp:txXfrm>
    </dsp:sp>
    <dsp:sp modelId="{28E98AE8-A72A-4833-BF14-E0EC55A04C76}">
      <dsp:nvSpPr>
        <dsp:cNvPr id="0" name=""/>
        <dsp:cNvSpPr/>
      </dsp:nvSpPr>
      <dsp:spPr>
        <a:xfrm>
          <a:off x="4680524" y="0"/>
          <a:ext cx="3978136" cy="16148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-40000"/>
                <a:tint val="74000"/>
              </a:schemeClr>
            </a:gs>
            <a:gs pos="49000">
              <a:schemeClr val="accent6">
                <a:alpha val="90000"/>
                <a:hueOff val="0"/>
                <a:satOff val="0"/>
                <a:lumOff val="0"/>
                <a:alphaOff val="-40000"/>
                <a:tint val="96000"/>
                <a:shade val="84000"/>
                <a:satMod val="110000"/>
              </a:schemeClr>
            </a:gs>
            <a:gs pos="49100">
              <a:schemeClr val="accent6">
                <a:alpha val="90000"/>
                <a:hueOff val="0"/>
                <a:satOff val="0"/>
                <a:lumOff val="0"/>
                <a:alphaOff val="-40000"/>
                <a:shade val="55000"/>
                <a:satMod val="150000"/>
              </a:schemeClr>
            </a:gs>
            <a:gs pos="92000">
              <a:schemeClr val="accent6">
                <a:alpha val="90000"/>
                <a:hueOff val="0"/>
                <a:satOff val="0"/>
                <a:lumOff val="0"/>
                <a:alphaOff val="-40000"/>
                <a:tint val="98000"/>
                <a:shade val="90000"/>
                <a:satMod val="128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-4000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6">
              <a:alpha val="90000"/>
              <a:hueOff val="0"/>
              <a:satOff val="0"/>
              <a:lumOff val="0"/>
              <a:alphaOff val="-4000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Atomists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400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Μικροσκοπική προσέγγιση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i="1" kern="1200" dirty="0" smtClean="0">
              <a:effectLst/>
            </a:rPr>
            <a:t>ΜΟΡΙΑ </a:t>
          </a:r>
          <a:r>
            <a:rPr lang="en-US" sz="2400" i="1" kern="1200" dirty="0" smtClean="0">
              <a:effectLst/>
            </a:rPr>
            <a:t>(</a:t>
          </a:r>
          <a:r>
            <a:rPr lang="el-GR" sz="2400" i="1" kern="1200" dirty="0" smtClean="0">
              <a:effectLst/>
            </a:rPr>
            <a:t>μοριακή θεωρία)</a:t>
          </a:r>
          <a:endParaRPr lang="el-GR" sz="2400" kern="1200" dirty="0">
            <a:effectLst/>
          </a:endParaRPr>
        </a:p>
      </dsp:txBody>
      <dsp:txXfrm>
        <a:off x="4680524" y="0"/>
        <a:ext cx="3978136" cy="1614802"/>
      </dsp:txXfrm>
    </dsp:sp>
    <dsp:sp modelId="{00A810FC-BD57-4852-9CF8-CD33CCC7D00A}">
      <dsp:nvSpPr>
        <dsp:cNvPr id="0" name=""/>
        <dsp:cNvSpPr/>
      </dsp:nvSpPr>
      <dsp:spPr>
        <a:xfrm>
          <a:off x="5078337" y="1614802"/>
          <a:ext cx="299030" cy="705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05553"/>
              </a:lnTo>
              <a:lnTo>
                <a:pt x="299030" y="705553"/>
              </a:lnTo>
            </a:path>
          </a:pathLst>
        </a:custGeom>
        <a:noFill/>
        <a:ln w="400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A506F7-8D74-4C77-91D1-6863422F2741}">
      <dsp:nvSpPr>
        <dsp:cNvPr id="0" name=""/>
        <dsp:cNvSpPr/>
      </dsp:nvSpPr>
      <dsp:spPr>
        <a:xfrm>
          <a:off x="5377368" y="1873179"/>
          <a:ext cx="2338364" cy="8943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6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Dalton</a:t>
          </a:r>
          <a:r>
            <a:rPr lang="el-GR" sz="2000" b="1" kern="1200" dirty="0" smtClean="0"/>
            <a:t> </a:t>
          </a:r>
          <a:r>
            <a:rPr lang="el-GR" sz="2000" b="0" kern="1200" dirty="0" smtClean="0">
              <a:solidFill>
                <a:srgbClr val="531FB1"/>
              </a:solidFill>
            </a:rPr>
            <a:t>1809 </a:t>
          </a:r>
          <a:r>
            <a:rPr lang="el-GR" sz="2100" b="0" kern="1200" dirty="0" smtClean="0">
              <a:solidFill>
                <a:srgbClr val="C00000"/>
              </a:solidFill>
            </a:rPr>
            <a:t>αδιαίρετα άτομα </a:t>
          </a:r>
          <a:endParaRPr lang="el-GR" sz="2100" b="0" kern="1200" dirty="0">
            <a:solidFill>
              <a:srgbClr val="C00000"/>
            </a:solidFill>
          </a:endParaRPr>
        </a:p>
      </dsp:txBody>
      <dsp:txXfrm>
        <a:off x="5377368" y="1873179"/>
        <a:ext cx="2338364" cy="894353"/>
      </dsp:txXfrm>
    </dsp:sp>
    <dsp:sp modelId="{F07C6C80-F901-438C-B9F4-48D8CCF1563F}">
      <dsp:nvSpPr>
        <dsp:cNvPr id="0" name=""/>
        <dsp:cNvSpPr/>
      </dsp:nvSpPr>
      <dsp:spPr>
        <a:xfrm>
          <a:off x="4968552" y="1614802"/>
          <a:ext cx="109785" cy="2571848"/>
        </a:xfrm>
        <a:custGeom>
          <a:avLst/>
          <a:gdLst/>
          <a:ahLst/>
          <a:cxnLst/>
          <a:rect l="0" t="0" r="0" b="0"/>
          <a:pathLst>
            <a:path>
              <a:moveTo>
                <a:pt x="109785" y="0"/>
              </a:moveTo>
              <a:lnTo>
                <a:pt x="0" y="2571848"/>
              </a:lnTo>
            </a:path>
          </a:pathLst>
        </a:custGeom>
        <a:noFill/>
        <a:ln w="400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D63B06-55A5-467B-AF3F-2F52CE87C688}">
      <dsp:nvSpPr>
        <dsp:cNvPr id="0" name=""/>
        <dsp:cNvSpPr/>
      </dsp:nvSpPr>
      <dsp:spPr>
        <a:xfrm>
          <a:off x="4968552" y="3044708"/>
          <a:ext cx="3650619" cy="22838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39000" dist="25400" dir="5400000" rotWithShape="0">
            <a:schemeClr val="lt1">
              <a:alpha val="9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    </a:t>
          </a:r>
          <a:endParaRPr lang="el-GR" sz="2000" b="1" kern="1200" dirty="0" smtClean="0"/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Avogadro</a:t>
          </a:r>
          <a:r>
            <a:rPr lang="el-GR" sz="2000" b="1" kern="1200" dirty="0" smtClean="0"/>
            <a:t>,</a:t>
          </a:r>
          <a:r>
            <a:rPr lang="el-GR" sz="2000" b="0" kern="1200" dirty="0" smtClean="0">
              <a:solidFill>
                <a:srgbClr val="531FB1"/>
              </a:solidFill>
            </a:rPr>
            <a:t>1811</a:t>
          </a:r>
          <a:r>
            <a:rPr lang="el-GR" sz="2000" b="1" kern="1200" dirty="0" smtClean="0"/>
            <a:t>: Ε</a:t>
          </a:r>
          <a:r>
            <a:rPr lang="en-US" sz="2000" b="1" kern="1200" dirty="0" smtClean="0"/>
            <a:t>VEN-</a:t>
          </a:r>
          <a:r>
            <a:rPr lang="en-US" sz="2000" b="0" kern="1200" dirty="0" smtClean="0"/>
            <a:t> </a:t>
          </a:r>
          <a:r>
            <a:rPr lang="el-GR" sz="2000" b="1" u="sng" kern="1200" dirty="0" smtClean="0">
              <a:solidFill>
                <a:srgbClr val="9A0000"/>
              </a:solidFill>
            </a:rPr>
            <a:t>μόρια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Loschmidt</a:t>
          </a:r>
          <a:r>
            <a:rPr lang="el-GR" sz="2000" b="1" kern="1200" dirty="0" smtClean="0"/>
            <a:t>,</a:t>
          </a:r>
          <a:r>
            <a:rPr lang="el-GR" sz="2000" b="0" kern="1200" dirty="0" smtClean="0">
              <a:solidFill>
                <a:srgbClr val="531FB1"/>
              </a:solidFill>
            </a:rPr>
            <a:t>1865</a:t>
          </a:r>
          <a:r>
            <a:rPr lang="el-GR" sz="2000" b="1" kern="1200" dirty="0" smtClean="0"/>
            <a:t>: </a:t>
          </a:r>
          <a:r>
            <a:rPr lang="en-US" sz="2000" b="1" kern="1200" dirty="0" smtClean="0">
              <a:solidFill>
                <a:srgbClr val="C00000"/>
              </a:solidFill>
            </a:rPr>
            <a:t>n</a:t>
          </a:r>
          <a:r>
            <a:rPr lang="en-US" sz="2000" b="1" kern="1200" baseline="-25000" dirty="0" smtClean="0">
              <a:solidFill>
                <a:srgbClr val="C00000"/>
              </a:solidFill>
            </a:rPr>
            <a:t>o</a:t>
          </a:r>
          <a:r>
            <a:rPr lang="el-GR" sz="2000" b="1" kern="1200" baseline="0" dirty="0" smtClean="0">
              <a:solidFill>
                <a:srgbClr val="C00000"/>
              </a:solidFill>
            </a:rPr>
            <a:t>, </a:t>
          </a:r>
          <a:r>
            <a:rPr lang="en-US" sz="2000" b="1" kern="1200" baseline="0" dirty="0" smtClean="0">
              <a:solidFill>
                <a:srgbClr val="C00000"/>
              </a:solidFill>
            </a:rPr>
            <a:t>d </a:t>
          </a:r>
          <a:r>
            <a:rPr lang="el-GR" sz="2000" b="0" kern="1200" baseline="0" dirty="0" smtClean="0">
              <a:solidFill>
                <a:srgbClr val="C00000"/>
              </a:solidFill>
            </a:rPr>
            <a:t>μορίου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Maxwell</a:t>
          </a:r>
          <a:r>
            <a:rPr lang="el-GR" sz="2000" b="1" kern="1200" dirty="0" smtClean="0"/>
            <a:t>,</a:t>
          </a:r>
          <a:r>
            <a:rPr lang="el-GR" sz="2000" b="0" kern="1200" dirty="0" smtClean="0">
              <a:solidFill>
                <a:srgbClr val="531FB1"/>
              </a:solidFill>
            </a:rPr>
            <a:t>1873</a:t>
          </a:r>
          <a:r>
            <a:rPr lang="el-GR" sz="2000" b="1" kern="1200" dirty="0" smtClean="0"/>
            <a:t>: </a:t>
          </a:r>
          <a:r>
            <a:rPr lang="el-GR" sz="2000" b="0" kern="1200" dirty="0" smtClean="0">
              <a:solidFill>
                <a:srgbClr val="C00000"/>
              </a:solidFill>
            </a:rPr>
            <a:t>ιπτάμενα μόρια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Perrin</a:t>
          </a:r>
          <a:r>
            <a:rPr lang="el-GR" sz="2000" b="1" kern="1200" dirty="0" smtClean="0"/>
            <a:t>,</a:t>
          </a:r>
          <a:r>
            <a:rPr lang="el-GR" sz="2000" b="0" kern="1200" dirty="0" smtClean="0">
              <a:solidFill>
                <a:srgbClr val="531FB1"/>
              </a:solidFill>
            </a:rPr>
            <a:t>1909</a:t>
          </a:r>
          <a:r>
            <a:rPr lang="el-GR" sz="2000" b="1" kern="1200" dirty="0" smtClean="0"/>
            <a:t>:  </a:t>
          </a:r>
          <a:r>
            <a:rPr lang="en-US" sz="2000" b="1" kern="1200" dirty="0" smtClean="0">
              <a:solidFill>
                <a:srgbClr val="C00000"/>
              </a:solidFill>
            </a:rPr>
            <a:t>N</a:t>
          </a:r>
          <a:r>
            <a:rPr lang="en-US" sz="2000" b="1" kern="1200" baseline="-25000" dirty="0" smtClean="0">
              <a:solidFill>
                <a:srgbClr val="C00000"/>
              </a:solidFill>
            </a:rPr>
            <a:t>A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Quantity= </a:t>
          </a:r>
          <a:r>
            <a:rPr lang="el-GR" sz="1600" kern="1200" dirty="0" smtClean="0"/>
            <a:t>ποσότητα ουσίας</a:t>
          </a:r>
          <a:endParaRPr lang="el-GR" sz="1600" kern="1200" dirty="0"/>
        </a:p>
      </dsp:txBody>
      <dsp:txXfrm>
        <a:off x="4968552" y="3044708"/>
        <a:ext cx="3650619" cy="22838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69BBBD-82DA-4CE6-B512-81672B9796EB}" type="datetimeFigureOut">
              <a:rPr lang="el-GR" smtClean="0"/>
              <a:pPr/>
              <a:t>8/1/2012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56F44-CD13-4FBE-A45E-2E69662C9D0A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356F44-CD13-4FBE-A45E-2E69662C9D0A}" type="slidenum">
              <a:rPr lang="el-GR" smtClean="0"/>
              <a:pPr/>
              <a:t>1</a:t>
            </a:fld>
            <a:endParaRPr lang="el-G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1/8/2012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bg1">
                <a:tint val="50000"/>
                <a:satMod val="180000"/>
              </a:schemeClr>
            </a:gs>
            <a:gs pos="100000">
              <a:schemeClr val="bg1">
                <a:shade val="45000"/>
                <a:satMod val="12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778098"/>
          </a:xfrm>
        </p:spPr>
        <p:txBody>
          <a:bodyPr>
            <a:normAutofit/>
          </a:bodyPr>
          <a:lstStyle/>
          <a:p>
            <a:r>
              <a:rPr lang="el-GR" sz="3600" dirty="0" smtClean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rPr>
              <a:t>Η σημασία της σταθεράς </a:t>
            </a:r>
            <a:r>
              <a:rPr lang="en-US" sz="3600" dirty="0" smtClean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rPr>
              <a:t> Avogadro</a:t>
            </a:r>
            <a:r>
              <a:rPr lang="el-GR" sz="3600" dirty="0" smtClean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rPr>
              <a:t> </a:t>
            </a:r>
            <a:endParaRPr lang="el-GR" sz="3600" dirty="0">
              <a:solidFill>
                <a:schemeClr val="accent6">
                  <a:lumMod val="75000"/>
                </a:schemeClr>
              </a:solidFill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133600"/>
            <a:ext cx="8363272" cy="4191000"/>
          </a:xfrm>
        </p:spPr>
        <p:txBody>
          <a:bodyPr>
            <a:normAutofit/>
          </a:bodyPr>
          <a:lstStyle/>
          <a:p>
            <a:pPr algn="just"/>
            <a:r>
              <a:rPr lang="el-GR" sz="2400" dirty="0" smtClean="0">
                <a:latin typeface="Calibri" pitchFamily="34" charset="0"/>
                <a:cs typeface="Calibri" pitchFamily="34" charset="0"/>
              </a:rPr>
              <a:t>"</a:t>
            </a:r>
            <a:r>
              <a:rPr lang="el-GR" sz="2400" i="1" dirty="0" smtClean="0">
                <a:latin typeface="Calibri" pitchFamily="34" charset="0"/>
                <a:cs typeface="Calibri" pitchFamily="34" charset="0"/>
              </a:rPr>
              <a:t>Αν και </a:t>
            </a:r>
            <a:r>
              <a:rPr lang="el-GR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τα μόρια </a:t>
            </a:r>
            <a:r>
              <a:rPr lang="el-GR" sz="2400" b="1" i="1" dirty="0" smtClean="0">
                <a:solidFill>
                  <a:srgbClr val="0074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διαφέρουν</a:t>
            </a:r>
            <a:r>
              <a:rPr lang="el-GR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σε μέγεθος, σχήμα και μάζα </a:t>
            </a:r>
            <a:r>
              <a:rPr lang="en-US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  </a:t>
            </a:r>
            <a:r>
              <a:rPr lang="el-GR" sz="2400" i="1" dirty="0" smtClean="0">
                <a:latin typeface="Calibri" pitchFamily="34" charset="0"/>
                <a:cs typeface="Calibri" pitchFamily="34" charset="0"/>
              </a:rPr>
              <a:t>ο </a:t>
            </a:r>
            <a:r>
              <a:rPr lang="el-GR" sz="2400" b="1" i="1" dirty="0" smtClean="0">
                <a:latin typeface="Calibri" pitchFamily="34" charset="0"/>
                <a:cs typeface="Calibri" pitchFamily="34" charset="0"/>
              </a:rPr>
              <a:t>αριθμός των μορίων σε ένα </a:t>
            </a:r>
            <a:r>
              <a:rPr lang="en-US" sz="2400" b="1" i="1" dirty="0" smtClean="0">
                <a:latin typeface="Calibri" pitchFamily="34" charset="0"/>
                <a:cs typeface="Calibri" pitchFamily="34" charset="0"/>
              </a:rPr>
              <a:t>mole</a:t>
            </a:r>
            <a:r>
              <a:rPr lang="el-GR" sz="2400" b="1" i="1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2400" i="1" dirty="0" smtClean="0">
                <a:latin typeface="Calibri" pitchFamily="34" charset="0"/>
                <a:cs typeface="Calibri" pitchFamily="34" charset="0"/>
              </a:rPr>
              <a:t>είναι μια </a:t>
            </a:r>
            <a:r>
              <a:rPr lang="el-GR" sz="2400" b="1" i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παγκόσμια σταθερά </a:t>
            </a:r>
            <a:r>
              <a:rPr lang="el-GR" sz="2400" b="1" i="1" dirty="0" smtClean="0">
                <a:latin typeface="Calibri" pitchFamily="34" charset="0"/>
                <a:cs typeface="Calibri" pitchFamily="34" charset="0"/>
              </a:rPr>
              <a:t>για </a:t>
            </a:r>
            <a:r>
              <a:rPr lang="el-GR" sz="2400" b="1" i="1" dirty="0" smtClean="0">
                <a:solidFill>
                  <a:srgbClr val="00743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όλα</a:t>
            </a:r>
            <a:r>
              <a:rPr lang="el-GR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τα στερεά, υγρά και αέρια, στοιχεία και χημικές ενώσεις</a:t>
            </a:r>
            <a:r>
              <a:rPr lang="el-GR" sz="2400" i="1" dirty="0" smtClean="0">
                <a:latin typeface="Calibri" pitchFamily="34" charset="0"/>
                <a:cs typeface="Calibri" pitchFamily="34" charset="0"/>
              </a:rPr>
              <a:t>".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i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Virgo </a:t>
            </a:r>
            <a:r>
              <a:rPr lang="el-GR" sz="2400" i="1" dirty="0" smtClean="0">
                <a:latin typeface="Calibri" pitchFamily="34" charset="0"/>
                <a:cs typeface="Calibri" pitchFamily="34" charset="0"/>
              </a:rPr>
              <a:t>1933)</a:t>
            </a:r>
          </a:p>
          <a:p>
            <a:pPr algn="just"/>
            <a:r>
              <a:rPr lang="en-US" sz="2400" dirty="0" smtClean="0">
                <a:latin typeface="Calibri" pitchFamily="34" charset="0"/>
                <a:cs typeface="Calibri" pitchFamily="34" charset="0"/>
              </a:rPr>
              <a:t>To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Ν</a:t>
            </a:r>
            <a:r>
              <a:rPr lang="el-GR" sz="2400" baseline="-25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αποτελεί </a:t>
            </a:r>
            <a:r>
              <a:rPr lang="el-GR" sz="2400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γέφυρα μικρόκοσμου-μακρόκοσμου 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και μείζον θέμα για την έρευνα. </a:t>
            </a:r>
            <a:r>
              <a:rPr lang="el-GR" sz="2400" b="1" dirty="0" smtClean="0">
                <a:latin typeface="Calibri" pitchFamily="34" charset="0"/>
                <a:cs typeface="Calibri" pitchFamily="34" charset="0"/>
              </a:rPr>
              <a:t>Η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400" b="1" dirty="0" smtClean="0">
                <a:latin typeface="Calibri" pitchFamily="34" charset="0"/>
                <a:cs typeface="Calibri" pitchFamily="34" charset="0"/>
              </a:rPr>
              <a:t>ακριβής μέτρηση της τιμής του Ν</a:t>
            </a:r>
            <a:r>
              <a:rPr lang="el-GR" sz="2400" b="1" baseline="-25000" dirty="0" smtClean="0">
                <a:latin typeface="Calibri" pitchFamily="34" charset="0"/>
                <a:cs typeface="Calibri" pitchFamily="34" charset="0"/>
              </a:rPr>
              <a:t>Α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 σε όλα τα φαινόμενα στα οποία εμπλέκεται αποτέλεσε </a:t>
            </a:r>
            <a:r>
              <a:rPr lang="el-GR" sz="2400" b="1" dirty="0" smtClean="0">
                <a:latin typeface="Calibri" pitchFamily="34" charset="0"/>
                <a:cs typeface="Calibri" pitchFamily="34" charset="0"/>
              </a:rPr>
              <a:t>πρόκληση για τους επιστήμονες και οδήγησε σε πολλές νέες ανακαλύψεις</a:t>
            </a:r>
            <a:r>
              <a:rPr lang="el-GR" sz="2400" dirty="0" smtClean="0">
                <a:latin typeface="Calibri" pitchFamily="34" charset="0"/>
                <a:cs typeface="Calibri" pitchFamily="34" charset="0"/>
              </a:rPr>
              <a:t>.  </a:t>
            </a:r>
            <a:r>
              <a:rPr lang="el-GR" sz="2400" i="1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400" i="1" dirty="0" smtClean="0">
                <a:latin typeface="Calibri" pitchFamily="34" charset="0"/>
                <a:cs typeface="Calibri" pitchFamily="34" charset="0"/>
              </a:rPr>
              <a:t>Jensen 2010)</a:t>
            </a:r>
            <a:endParaRPr lang="el-GR" sz="2400" i="1" dirty="0" smtClean="0">
              <a:latin typeface="Calibri" pitchFamily="34" charset="0"/>
              <a:cs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1725960"/>
            <a:ext cx="9144000" cy="420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4400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3600" b="1" i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</a:t>
            </a:r>
            <a:r>
              <a:rPr lang="el-GR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Πώς αντιμετώπισαν οι επιστήμονες την </a:t>
            </a:r>
            <a:r>
              <a:rPr lang="en-US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</a:p>
          <a:p>
            <a:pPr marL="14400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</a:t>
            </a:r>
            <a:r>
              <a:rPr lang="el-GR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πρόκληση να μετρήσουν τα σωματίδια </a:t>
            </a:r>
            <a:r>
              <a:rPr lang="en-US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</a:p>
          <a:p>
            <a:pPr marL="14400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3600" b="1" i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</a:t>
            </a:r>
            <a:r>
              <a:rPr lang="el-GR" sz="3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χωρίς  τα σημερινά μέσα;</a:t>
            </a:r>
            <a:endParaRPr lang="en-US" sz="36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600" b="1" i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</a:t>
            </a:r>
            <a:r>
              <a:rPr lang="el-GR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Γιατί και πότε συνδέθηκε το όνομα του </a:t>
            </a: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  </a:t>
            </a:r>
            <a:r>
              <a:rPr lang="el-GR" sz="3600" b="1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Avogadro</a:t>
            </a:r>
            <a:r>
              <a:rPr lang="el-GR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με τη σταθερά Ν</a:t>
            </a:r>
            <a:r>
              <a:rPr lang="el-GR" sz="3600" b="1" i="1" baseline="-25000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Α</a:t>
            </a:r>
            <a:r>
              <a:rPr lang="el-GR" sz="36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;</a:t>
            </a:r>
            <a:endParaRPr lang="el-GR" sz="3600" b="1" i="1" dirty="0" smtClean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lvl="0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600" b="1" i="1" dirty="0" smtClean="0">
                <a:solidFill>
                  <a:srgbClr val="9A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</a:t>
            </a:r>
            <a:r>
              <a:rPr lang="el-GR" sz="36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Πώς  προσδιορίστηκε η σταθερά </a:t>
            </a:r>
            <a:r>
              <a:rPr lang="el-GR" sz="3600" b="1" i="1" dirty="0" err="1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Avogadro</a:t>
            </a:r>
            <a:r>
              <a:rPr lang="el-GR" sz="3600" b="1" i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</a:t>
            </a:r>
            <a:r>
              <a:rPr lang="el-GR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Πώς φτάσαμε στις σημερινές τιμές;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6490900"/>
            <a:ext cx="389978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1200" b="0" i="0" u="none" strike="noStrike" cap="none" normalizeH="0" baseline="0" dirty="0" smtClean="0">
                <a:ln>
                  <a:noFill/>
                </a:ln>
                <a:solidFill>
                  <a:srgbClr val="131313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βιβλιογραφία περιορισμένη - αναγκαστικά πρωτότυπα</a:t>
            </a:r>
            <a:endParaRPr kumimoji="0" lang="el-G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260648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l-GR" sz="3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Η ιστορική προσέγγιση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l-GR" sz="3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του Ν</a:t>
            </a:r>
            <a:r>
              <a:rPr lang="el-GR" sz="3600" b="1" spc="-100" baseline="-250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Α</a:t>
            </a:r>
            <a:r>
              <a:rPr lang="el-GR" sz="3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και του μεγέθους των μορίων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>
                <a:solidFill>
                  <a:srgbClr val="C00000"/>
                </a:solidFill>
              </a:rPr>
              <a:t>Η σταθερά </a:t>
            </a:r>
            <a:r>
              <a:rPr lang="en-US" dirty="0" smtClean="0">
                <a:solidFill>
                  <a:srgbClr val="C00000"/>
                </a:solidFill>
              </a:rPr>
              <a:t>Avogadro</a:t>
            </a:r>
            <a:r>
              <a:rPr lang="el-GR" dirty="0" smtClean="0">
                <a:solidFill>
                  <a:srgbClr val="C00000"/>
                </a:solidFill>
              </a:rPr>
              <a:t> μετρήθηκε</a:t>
            </a:r>
            <a:endParaRPr lang="el-GR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412776"/>
            <a:ext cx="8568952" cy="5040560"/>
          </a:xfrm>
        </p:spPr>
        <p:txBody>
          <a:bodyPr>
            <a:normAutofit fontScale="92500" lnSpcReduction="10000"/>
          </a:bodyPr>
          <a:lstStyle/>
          <a:p>
            <a:r>
              <a:rPr lang="el-GR" sz="2600" dirty="0" smtClean="0">
                <a:latin typeface="Calibri" pitchFamily="34" charset="0"/>
                <a:cs typeface="Calibri" pitchFamily="34" charset="0"/>
              </a:rPr>
              <a:t>Αρχικά στον </a:t>
            </a:r>
            <a:r>
              <a:rPr lang="el-GR" b="1" dirty="0" smtClean="0">
                <a:ln w="6350">
                  <a:noFill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ΑΕΡΑ</a:t>
            </a:r>
            <a:r>
              <a:rPr lang="el-GR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el-GR" sz="26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με την </a:t>
            </a:r>
            <a:r>
              <a:rPr lang="el-GR" sz="3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κινητική θεωρία</a:t>
            </a:r>
          </a:p>
          <a:p>
            <a:pPr>
              <a:buNone/>
            </a:pPr>
            <a:r>
              <a:rPr lang="el-GR" sz="2400" b="1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(+ </a:t>
            </a:r>
            <a:r>
              <a:rPr lang="el-GR" sz="2400" b="1" dirty="0" smtClean="0">
                <a:latin typeface="Calibri" pitchFamily="34" charset="0"/>
                <a:cs typeface="Calibri" pitchFamily="34" charset="0"/>
              </a:rPr>
              <a:t>Υπ. Α</a:t>
            </a:r>
            <a:r>
              <a:rPr lang="en-US" sz="2400" b="1" dirty="0" err="1" smtClean="0">
                <a:latin typeface="Calibri" pitchFamily="34" charset="0"/>
                <a:cs typeface="Calibri" pitchFamily="34" charset="0"/>
              </a:rPr>
              <a:t>vogadro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)   Loschmidt ,  Boltzmann,   Maxwell </a:t>
            </a:r>
          </a:p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 1811                1865                       1873   </a:t>
            </a:r>
          </a:p>
          <a:p>
            <a:pPr>
              <a:buNone/>
            </a:pPr>
            <a:endParaRPr lang="el-GR" sz="1800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600" dirty="0" smtClean="0">
                <a:latin typeface="Calibri" pitchFamily="34" charset="0"/>
                <a:cs typeface="Calibri" pitchFamily="34" charset="0"/>
              </a:rPr>
              <a:t>Μετά με τη  </a:t>
            </a:r>
            <a:r>
              <a:rPr lang="el-GR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κίνηση των κόκκων της γύρης (Β</a:t>
            </a:r>
            <a:r>
              <a:rPr lang="en-US" sz="3000" b="1" dirty="0" err="1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rown</a:t>
            </a:r>
            <a:r>
              <a:rPr lang="el-GR" sz="30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)</a:t>
            </a:r>
          </a:p>
          <a:p>
            <a:pPr>
              <a:buNone/>
            </a:pPr>
            <a:r>
              <a:rPr lang="el-GR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l-GR" sz="2600" dirty="0" smtClean="0">
                <a:latin typeface="Calibri" pitchFamily="34" charset="0"/>
                <a:cs typeface="Calibri" pitchFamily="34" charset="0"/>
              </a:rPr>
              <a:t>στο</a:t>
            </a:r>
            <a:r>
              <a:rPr lang="el-G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 smtClean="0">
                <a:ln w="6350">
                  <a:noFill/>
                </a:ln>
                <a:solidFill>
                  <a:srgbClr val="0070C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ΝΕΡΟ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Perrin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  1909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 </a:t>
            </a:r>
            <a:endParaRPr lang="el-GR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l-GR" dirty="0" smtClean="0">
              <a:latin typeface="Calibri" pitchFamily="34" charset="0"/>
              <a:cs typeface="Calibri" pitchFamily="34" charset="0"/>
            </a:endParaRPr>
          </a:p>
          <a:p>
            <a:r>
              <a:rPr lang="el-GR" sz="2600" dirty="0" smtClean="0">
                <a:latin typeface="Calibri" pitchFamily="34" charset="0"/>
                <a:cs typeface="Calibri" pitchFamily="34" charset="0"/>
              </a:rPr>
              <a:t>Τώρα πια με </a:t>
            </a:r>
            <a:r>
              <a:rPr lang="el-GR" sz="30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σκέδαση- περίθλαση  ακτίνων Χ </a:t>
            </a:r>
          </a:p>
          <a:p>
            <a:pPr>
              <a:buNone/>
            </a:pPr>
            <a:r>
              <a:rPr lang="el-GR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l-GR" sz="2600" dirty="0" smtClean="0">
                <a:latin typeface="Calibri" pitchFamily="34" charset="0"/>
                <a:cs typeface="Calibri" pitchFamily="34" charset="0"/>
              </a:rPr>
              <a:t>σε </a:t>
            </a:r>
            <a:r>
              <a:rPr lang="el-GR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 smtClean="0">
                <a:ln w="6350">
                  <a:noFill/>
                </a:ln>
                <a:solidFill>
                  <a:srgbClr val="A6444B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ΚΡΥΣΤΑΛΛΙΚΑ ΣΤΕΡΕΑ όπως </a:t>
            </a:r>
            <a:r>
              <a:rPr lang="en-US" b="1" dirty="0" smtClean="0">
                <a:ln w="6350">
                  <a:noFill/>
                </a:ln>
                <a:solidFill>
                  <a:srgbClr val="A6444B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rPr>
              <a:t>Si</a:t>
            </a:r>
          </a:p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   Project Avogadro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IAC 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(= </a:t>
            </a:r>
            <a:r>
              <a:rPr lang="en-US" sz="2200" dirty="0" smtClean="0">
                <a:latin typeface="Calibri" pitchFamily="34" charset="0"/>
                <a:cs typeface="Calibri" pitchFamily="34" charset="0"/>
              </a:rPr>
              <a:t>International Avogadro Coordination</a:t>
            </a:r>
            <a:r>
              <a:rPr lang="el-GR" sz="22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sz="2200" dirty="0" smtClean="0">
              <a:latin typeface="Calibri" pitchFamily="34" charset="0"/>
              <a:cs typeface="Calibri" pitchFamily="34" charset="0"/>
            </a:endParaRPr>
          </a:p>
          <a:p>
            <a:pPr marL="594360" indent="-457200">
              <a:spcBef>
                <a:spcPts val="1200"/>
              </a:spcBef>
            </a:pPr>
            <a:r>
              <a:rPr lang="el-GR" sz="2200" b="1" i="1" spc="100" dirty="0" smtClean="0">
                <a:solidFill>
                  <a:srgbClr val="4199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ΥΠΑΡΧΟΥΝ πάνω από 80 ΠΕΙΡΑΜΑΤΙΚΟΙ ΤΡΟΠΟΙ ΜΕΤΡΗΣΗΣ</a:t>
            </a:r>
            <a:r>
              <a:rPr lang="el-GR" sz="2200" b="1" spc="100" dirty="0" smtClean="0">
                <a:solidFill>
                  <a:srgbClr val="4199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</a:t>
            </a:r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 l="5212" t="4407" r="6177" b="10411"/>
          <a:stretch>
            <a:fillRect/>
          </a:stretch>
        </p:blipFill>
        <p:spPr bwMode="auto">
          <a:xfrm>
            <a:off x="7164288" y="1628800"/>
            <a:ext cx="1080120" cy="1008112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</p:pic>
      <p:pic>
        <p:nvPicPr>
          <p:cNvPr id="6" name="Picture 5" descr="200px-Silicon-unit-cell-labelled-3D-balls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4221088"/>
            <a:ext cx="1152128" cy="108012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C00000"/>
            </a:outerShdw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lum bright="20000"/>
          </a:blip>
          <a:srcRect/>
          <a:stretch>
            <a:fillRect/>
          </a:stretch>
        </p:blipFill>
        <p:spPr bwMode="auto">
          <a:xfrm>
            <a:off x="4355976" y="3429000"/>
            <a:ext cx="936104" cy="828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980728"/>
          <a:ext cx="8712968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147248" cy="836712"/>
          </a:xfrm>
        </p:spPr>
        <p:txBody>
          <a:bodyPr>
            <a:normAutofit/>
          </a:bodyPr>
          <a:lstStyle/>
          <a:p>
            <a:r>
              <a:rPr lang="el-GR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Το Ιστορικό Πλαίσιο  </a:t>
            </a:r>
            <a:endParaRPr lang="el-GR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7944" y="119675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/>
              <a:t>versus</a:t>
            </a:r>
            <a:endParaRPr lang="el-GR" sz="2400" b="1" dirty="0"/>
          </a:p>
        </p:txBody>
      </p:sp>
      <p:sp>
        <p:nvSpPr>
          <p:cNvPr id="9" name="Freeform 8"/>
          <p:cNvSpPr/>
          <p:nvPr/>
        </p:nvSpPr>
        <p:spPr>
          <a:xfrm flipH="1">
            <a:off x="4283968" y="2852936"/>
            <a:ext cx="1584176" cy="720080"/>
          </a:xfrm>
          <a:custGeom>
            <a:avLst/>
            <a:gdLst>
              <a:gd name="connsiteX0" fmla="*/ 3900 w 43200"/>
              <a:gd name="connsiteY0" fmla="*/ 14370 h 43200"/>
              <a:gd name="connsiteX1" fmla="*/ 5623 w 43200"/>
              <a:gd name="connsiteY1" fmla="*/ 6907 h 43200"/>
              <a:gd name="connsiteX2" fmla="*/ 14005 w 43200"/>
              <a:gd name="connsiteY2" fmla="*/ 5202 h 43200"/>
              <a:gd name="connsiteX3" fmla="*/ 22456 w 43200"/>
              <a:gd name="connsiteY3" fmla="*/ 3432 h 43200"/>
              <a:gd name="connsiteX4" fmla="*/ 25749 w 43200"/>
              <a:gd name="connsiteY4" fmla="*/ 200 h 43200"/>
              <a:gd name="connsiteX5" fmla="*/ 29833 w 43200"/>
              <a:gd name="connsiteY5" fmla="*/ 2481 h 43200"/>
              <a:gd name="connsiteX6" fmla="*/ 35463 w 43200"/>
              <a:gd name="connsiteY6" fmla="*/ 690 h 43200"/>
              <a:gd name="connsiteX7" fmla="*/ 38318 w 43200"/>
              <a:gd name="connsiteY7" fmla="*/ 5576 h 43200"/>
              <a:gd name="connsiteX8" fmla="*/ 41982 w 43200"/>
              <a:gd name="connsiteY8" fmla="*/ 10318 h 43200"/>
              <a:gd name="connsiteX9" fmla="*/ 41818 w 43200"/>
              <a:gd name="connsiteY9" fmla="*/ 15460 h 43200"/>
              <a:gd name="connsiteX10" fmla="*/ 43016 w 43200"/>
              <a:gd name="connsiteY10" fmla="*/ 23322 h 43200"/>
              <a:gd name="connsiteX11" fmla="*/ 37404 w 43200"/>
              <a:gd name="connsiteY11" fmla="*/ 30204 h 43200"/>
              <a:gd name="connsiteX12" fmla="*/ 35395 w 43200"/>
              <a:gd name="connsiteY12" fmla="*/ 36101 h 43200"/>
              <a:gd name="connsiteX13" fmla="*/ 28555 w 43200"/>
              <a:gd name="connsiteY13" fmla="*/ 36815 h 43200"/>
              <a:gd name="connsiteX14" fmla="*/ 23667 w 43200"/>
              <a:gd name="connsiteY14" fmla="*/ 43106 h 43200"/>
              <a:gd name="connsiteX15" fmla="*/ 16480 w 43200"/>
              <a:gd name="connsiteY15" fmla="*/ 39266 h 43200"/>
              <a:gd name="connsiteX16" fmla="*/ 5804 w 43200"/>
              <a:gd name="connsiteY16" fmla="*/ 35472 h 43200"/>
              <a:gd name="connsiteX17" fmla="*/ 1110 w 43200"/>
              <a:gd name="connsiteY17" fmla="*/ 31250 h 43200"/>
              <a:gd name="connsiteX18" fmla="*/ 2113 w 43200"/>
              <a:gd name="connsiteY18" fmla="*/ 25551 h 43200"/>
              <a:gd name="connsiteX19" fmla="*/ -5 w 43200"/>
              <a:gd name="connsiteY19" fmla="*/ 19704 h 43200"/>
              <a:gd name="connsiteX20" fmla="*/ 3863 w 43200"/>
              <a:gd name="connsiteY20" fmla="*/ 14507 h 43200"/>
              <a:gd name="connsiteX21" fmla="*/ 3900 w 43200"/>
              <a:gd name="connsiteY21" fmla="*/ 14370 h 43200"/>
              <a:gd name="connsiteX0" fmla="*/ 482059 w 1584176"/>
              <a:gd name="connsiteY0" fmla="*/ 810090 h 720080"/>
              <a:gd name="connsiteX1" fmla="*/ 462057 w 1584176"/>
              <a:gd name="connsiteY1" fmla="*/ 830092 h 720080"/>
              <a:gd name="connsiteX2" fmla="*/ 442055 w 1584176"/>
              <a:gd name="connsiteY2" fmla="*/ 810090 h 720080"/>
              <a:gd name="connsiteX3" fmla="*/ 462057 w 1584176"/>
              <a:gd name="connsiteY3" fmla="*/ 790088 h 720080"/>
              <a:gd name="connsiteX4" fmla="*/ 482059 w 1584176"/>
              <a:gd name="connsiteY4" fmla="*/ 810090 h 720080"/>
              <a:gd name="connsiteX0" fmla="*/ 520694 w 1584176"/>
              <a:gd name="connsiteY0" fmla="*/ 784681 h 720080"/>
              <a:gd name="connsiteX1" fmla="*/ 480690 w 1584176"/>
              <a:gd name="connsiteY1" fmla="*/ 824685 h 720080"/>
              <a:gd name="connsiteX2" fmla="*/ 440686 w 1584176"/>
              <a:gd name="connsiteY2" fmla="*/ 784681 h 720080"/>
              <a:gd name="connsiteX3" fmla="*/ 480690 w 1584176"/>
              <a:gd name="connsiteY3" fmla="*/ 744677 h 720080"/>
              <a:gd name="connsiteX4" fmla="*/ 520694 w 1584176"/>
              <a:gd name="connsiteY4" fmla="*/ 784681 h 720080"/>
              <a:gd name="connsiteX0" fmla="*/ 582985 w 1584176"/>
              <a:gd name="connsiteY0" fmla="*/ 727013 h 720080"/>
              <a:gd name="connsiteX1" fmla="*/ 522978 w 1584176"/>
              <a:gd name="connsiteY1" fmla="*/ 787020 h 720080"/>
              <a:gd name="connsiteX2" fmla="*/ 462971 w 1584176"/>
              <a:gd name="connsiteY2" fmla="*/ 727013 h 720080"/>
              <a:gd name="connsiteX3" fmla="*/ 522978 w 1584176"/>
              <a:gd name="connsiteY3" fmla="*/ 667006 h 720080"/>
              <a:gd name="connsiteX4" fmla="*/ 582985 w 1584176"/>
              <a:gd name="connsiteY4" fmla="*/ 727013 h 720080"/>
              <a:gd name="connsiteX0" fmla="*/ 4693 w 43200"/>
              <a:gd name="connsiteY0" fmla="*/ 26177 h 43200"/>
              <a:gd name="connsiteX1" fmla="*/ 2160 w 43200"/>
              <a:gd name="connsiteY1" fmla="*/ 25380 h 43200"/>
              <a:gd name="connsiteX2" fmla="*/ 6928 w 43200"/>
              <a:gd name="connsiteY2" fmla="*/ 34899 h 43200"/>
              <a:gd name="connsiteX3" fmla="*/ 5820 w 43200"/>
              <a:gd name="connsiteY3" fmla="*/ 35280 h 43200"/>
              <a:gd name="connsiteX4" fmla="*/ 16478 w 43200"/>
              <a:gd name="connsiteY4" fmla="*/ 39090 h 43200"/>
              <a:gd name="connsiteX5" fmla="*/ 15810 w 43200"/>
              <a:gd name="connsiteY5" fmla="*/ 37350 h 43200"/>
              <a:gd name="connsiteX6" fmla="*/ 28827 w 43200"/>
              <a:gd name="connsiteY6" fmla="*/ 34751 h 43200"/>
              <a:gd name="connsiteX7" fmla="*/ 28560 w 43200"/>
              <a:gd name="connsiteY7" fmla="*/ 36660 h 43200"/>
              <a:gd name="connsiteX8" fmla="*/ 34129 w 43200"/>
              <a:gd name="connsiteY8" fmla="*/ 22954 h 43200"/>
              <a:gd name="connsiteX9" fmla="*/ 37380 w 43200"/>
              <a:gd name="connsiteY9" fmla="*/ 30090 h 43200"/>
              <a:gd name="connsiteX10" fmla="*/ 41798 w 43200"/>
              <a:gd name="connsiteY10" fmla="*/ 15354 h 43200"/>
              <a:gd name="connsiteX11" fmla="*/ 40350 w 43200"/>
              <a:gd name="connsiteY11" fmla="*/ 18030 h 43200"/>
              <a:gd name="connsiteX12" fmla="*/ 38324 w 43200"/>
              <a:gd name="connsiteY12" fmla="*/ 5426 h 43200"/>
              <a:gd name="connsiteX13" fmla="*/ 38400 w 43200"/>
              <a:gd name="connsiteY13" fmla="*/ 6690 h 43200"/>
              <a:gd name="connsiteX14" fmla="*/ 29078 w 43200"/>
              <a:gd name="connsiteY14" fmla="*/ 3952 h 43200"/>
              <a:gd name="connsiteX15" fmla="*/ 29820 w 43200"/>
              <a:gd name="connsiteY15" fmla="*/ 2340 h 43200"/>
              <a:gd name="connsiteX16" fmla="*/ 22141 w 43200"/>
              <a:gd name="connsiteY16" fmla="*/ 4720 h 43200"/>
              <a:gd name="connsiteX17" fmla="*/ 22500 w 43200"/>
              <a:gd name="connsiteY17" fmla="*/ 3330 h 43200"/>
              <a:gd name="connsiteX18" fmla="*/ 14000 w 43200"/>
              <a:gd name="connsiteY18" fmla="*/ 5192 h 43200"/>
              <a:gd name="connsiteX19" fmla="*/ 15300 w 43200"/>
              <a:gd name="connsiteY19" fmla="*/ 6540 h 43200"/>
              <a:gd name="connsiteX20" fmla="*/ 4127 w 43200"/>
              <a:gd name="connsiteY20" fmla="*/ 15789 h 43200"/>
              <a:gd name="connsiteX21" fmla="*/ 3900 w 43200"/>
              <a:gd name="connsiteY21" fmla="*/ 14370 h 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1584176" h="720080">
                <a:moveTo>
                  <a:pt x="482059" y="810090"/>
                </a:moveTo>
                <a:cubicBezTo>
                  <a:pt x="482059" y="821137"/>
                  <a:pt x="473104" y="830092"/>
                  <a:pt x="462057" y="830092"/>
                </a:cubicBezTo>
                <a:cubicBezTo>
                  <a:pt x="451010" y="830092"/>
                  <a:pt x="442055" y="821137"/>
                  <a:pt x="442055" y="810090"/>
                </a:cubicBezTo>
                <a:cubicBezTo>
                  <a:pt x="442055" y="799043"/>
                  <a:pt x="451010" y="790088"/>
                  <a:pt x="462057" y="790088"/>
                </a:cubicBezTo>
                <a:cubicBezTo>
                  <a:pt x="473104" y="790088"/>
                  <a:pt x="482059" y="799043"/>
                  <a:pt x="482059" y="810090"/>
                </a:cubicBezTo>
                <a:close/>
              </a:path>
              <a:path w="1584176" h="720080">
                <a:moveTo>
                  <a:pt x="520694" y="784681"/>
                </a:moveTo>
                <a:cubicBezTo>
                  <a:pt x="520694" y="806775"/>
                  <a:pt x="502784" y="824685"/>
                  <a:pt x="480690" y="824685"/>
                </a:cubicBezTo>
                <a:cubicBezTo>
                  <a:pt x="458596" y="824685"/>
                  <a:pt x="440686" y="806775"/>
                  <a:pt x="440686" y="784681"/>
                </a:cubicBezTo>
                <a:cubicBezTo>
                  <a:pt x="440686" y="762587"/>
                  <a:pt x="458596" y="744677"/>
                  <a:pt x="480690" y="744677"/>
                </a:cubicBezTo>
                <a:cubicBezTo>
                  <a:pt x="502784" y="744677"/>
                  <a:pt x="520694" y="762587"/>
                  <a:pt x="520694" y="784681"/>
                </a:cubicBezTo>
                <a:close/>
              </a:path>
              <a:path w="1584176" h="720080">
                <a:moveTo>
                  <a:pt x="582985" y="727013"/>
                </a:moveTo>
                <a:cubicBezTo>
                  <a:pt x="582985" y="760154"/>
                  <a:pt x="556119" y="787020"/>
                  <a:pt x="522978" y="787020"/>
                </a:cubicBezTo>
                <a:cubicBezTo>
                  <a:pt x="489837" y="787020"/>
                  <a:pt x="462971" y="760154"/>
                  <a:pt x="462971" y="727013"/>
                </a:cubicBezTo>
                <a:cubicBezTo>
                  <a:pt x="462971" y="693872"/>
                  <a:pt x="489837" y="667006"/>
                  <a:pt x="522978" y="667006"/>
                </a:cubicBezTo>
                <a:cubicBezTo>
                  <a:pt x="556119" y="667006"/>
                  <a:pt x="582985" y="693872"/>
                  <a:pt x="582985" y="727013"/>
                </a:cubicBezTo>
                <a:close/>
              </a:path>
              <a:path w="43200" h="43200" fill="none" extrusionOk="0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>
              <a:ln w="18415" cmpd="sng">
                <a:gradFill>
                  <a:gsLst>
                    <a:gs pos="0">
                      <a:schemeClr val="bg2"/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Flowchart: Connector 9"/>
          <p:cNvSpPr/>
          <p:nvPr/>
        </p:nvSpPr>
        <p:spPr>
          <a:xfrm>
            <a:off x="5220072" y="2996952"/>
            <a:ext cx="288032" cy="28803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…</a:t>
            </a:r>
            <a:endParaRPr lang="el-GR" dirty="0"/>
          </a:p>
        </p:txBody>
      </p:sp>
      <p:sp>
        <p:nvSpPr>
          <p:cNvPr id="11" name="Flowchart: Connector 10"/>
          <p:cNvSpPr/>
          <p:nvPr/>
        </p:nvSpPr>
        <p:spPr>
          <a:xfrm>
            <a:off x="4932040" y="2996952"/>
            <a:ext cx="288032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2" name="Cloud Callout 11"/>
          <p:cNvSpPr/>
          <p:nvPr/>
        </p:nvSpPr>
        <p:spPr>
          <a:xfrm>
            <a:off x="7380312" y="3645024"/>
            <a:ext cx="1512168" cy="720080"/>
          </a:xfrm>
          <a:prstGeom prst="cloudCallou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3" name="Flowchart: Connector 12"/>
          <p:cNvSpPr/>
          <p:nvPr/>
        </p:nvSpPr>
        <p:spPr>
          <a:xfrm>
            <a:off x="7596336" y="3861048"/>
            <a:ext cx="288032" cy="288032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4" name="Flowchart: Connector 13"/>
          <p:cNvSpPr/>
          <p:nvPr/>
        </p:nvSpPr>
        <p:spPr>
          <a:xfrm>
            <a:off x="7884368" y="3861048"/>
            <a:ext cx="144016" cy="288032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TextBox 14"/>
          <p:cNvSpPr txBox="1"/>
          <p:nvPr/>
        </p:nvSpPr>
        <p:spPr>
          <a:xfrm>
            <a:off x="4283968" y="292494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  </a:t>
            </a:r>
            <a:r>
              <a:rPr lang="en-US" b="1" dirty="0" smtClean="0"/>
              <a:t>HO</a:t>
            </a:r>
            <a:endParaRPr lang="el-GR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956376" y="371703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b="1" dirty="0" smtClean="0"/>
              <a:t> ΗΟ</a:t>
            </a:r>
            <a:r>
              <a:rPr lang="el-GR" b="1" baseline="-25000" dirty="0" smtClean="0"/>
              <a:t>1/2</a:t>
            </a:r>
            <a:endParaRPr lang="el-GR" dirty="0"/>
          </a:p>
        </p:txBody>
      </p:sp>
      <p:cxnSp>
        <p:nvCxnSpPr>
          <p:cNvPr id="22" name="Straight Connector 21"/>
          <p:cNvCxnSpPr>
            <a:endCxn id="9" idx="9"/>
          </p:cNvCxnSpPr>
          <p:nvPr/>
        </p:nvCxnSpPr>
        <p:spPr>
          <a:xfrm flipV="1">
            <a:off x="2627784" y="3354492"/>
            <a:ext cx="1869608" cy="74508"/>
          </a:xfrm>
          <a:prstGeom prst="line">
            <a:avLst/>
          </a:prstGeom>
          <a:ln w="19050" cap="sq" cmpd="sng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/>
          <p:nvPr/>
        </p:nvPicPr>
        <p:blipFill>
          <a:blip r:embed="rId8" cstate="print"/>
          <a:srcRect l="7357" r="11718" b="9917"/>
          <a:stretch>
            <a:fillRect/>
          </a:stretch>
        </p:blipFill>
        <p:spPr bwMode="auto">
          <a:xfrm>
            <a:off x="7884368" y="5517232"/>
            <a:ext cx="72008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91880" y="4221088"/>
            <a:ext cx="79208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276872"/>
            <a:ext cx="3096344" cy="1728192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 cstate="print"/>
          <a:srcRect b="4938"/>
          <a:stretch>
            <a:fillRect/>
          </a:stretch>
        </p:blipFill>
        <p:spPr bwMode="auto">
          <a:xfrm>
            <a:off x="4644008" y="3861048"/>
            <a:ext cx="136815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340768"/>
            <a:ext cx="1296144" cy="1703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404664"/>
            <a:ext cx="1155918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3861048"/>
            <a:ext cx="122413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6" name="AutoShape 4"/>
          <p:cNvSpPr>
            <a:spLocks noChangeShapeType="1"/>
          </p:cNvSpPr>
          <p:nvPr/>
        </p:nvSpPr>
        <p:spPr bwMode="auto">
          <a:xfrm flipH="1">
            <a:off x="2411760" y="3717032"/>
            <a:ext cx="72008" cy="576064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95237" name="AutoShape 5"/>
          <p:cNvSpPr>
            <a:spLocks noChangeShapeType="1"/>
          </p:cNvSpPr>
          <p:nvPr/>
        </p:nvSpPr>
        <p:spPr bwMode="auto">
          <a:xfrm flipH="1">
            <a:off x="971600" y="3645024"/>
            <a:ext cx="288030" cy="360041"/>
          </a:xfrm>
          <a:prstGeom prst="straightConnector1">
            <a:avLst/>
          </a:prstGeom>
          <a:noFill/>
          <a:ln w="12700">
            <a:solidFill>
              <a:srgbClr val="5A5A5A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95239" name="AutoShape 7"/>
          <p:cNvSpPr>
            <a:spLocks noChangeShapeType="1"/>
          </p:cNvSpPr>
          <p:nvPr/>
        </p:nvSpPr>
        <p:spPr bwMode="auto">
          <a:xfrm>
            <a:off x="2123728" y="2276872"/>
            <a:ext cx="72009" cy="432048"/>
          </a:xfrm>
          <a:prstGeom prst="straightConnector1">
            <a:avLst/>
          </a:prstGeom>
          <a:noFill/>
          <a:ln w="9525">
            <a:solidFill>
              <a:srgbClr val="80808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0" y="-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l-GR"/>
          </a:p>
        </p:txBody>
      </p:sp>
      <p:sp>
        <p:nvSpPr>
          <p:cNvPr id="15" name="Rectangle 14"/>
          <p:cNvSpPr/>
          <p:nvPr/>
        </p:nvSpPr>
        <p:spPr>
          <a:xfrm>
            <a:off x="1691680" y="1124744"/>
            <a:ext cx="201622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200" b="1" dirty="0" smtClean="0">
                <a:solidFill>
                  <a:srgbClr val="010D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Α</a:t>
            </a:r>
            <a:r>
              <a:rPr lang="en-US" sz="2200" b="1" dirty="0" err="1" smtClean="0">
                <a:solidFill>
                  <a:srgbClr val="010D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vogadro</a:t>
            </a:r>
            <a:endParaRPr lang="el-GR" sz="2200" b="1" dirty="0" smtClean="0">
              <a:solidFill>
                <a:srgbClr val="010D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l-GR" sz="1400" dirty="0" smtClean="0"/>
              <a:t>1776-1856</a:t>
            </a:r>
          </a:p>
          <a:p>
            <a:r>
              <a:rPr lang="el-GR" b="1" dirty="0" smtClean="0">
                <a:solidFill>
                  <a:srgbClr val="03710D"/>
                </a:solidFill>
              </a:rPr>
              <a:t>Υπόθεση </a:t>
            </a:r>
            <a:r>
              <a:rPr lang="en-US" b="1" dirty="0" smtClean="0">
                <a:solidFill>
                  <a:srgbClr val="03710D"/>
                </a:solidFill>
              </a:rPr>
              <a:t>EVEN </a:t>
            </a:r>
            <a:r>
              <a:rPr lang="en-US" b="1" dirty="0" smtClean="0">
                <a:solidFill>
                  <a:srgbClr val="C00000"/>
                </a:solidFill>
              </a:rPr>
              <a:t>molecules  1811</a:t>
            </a:r>
            <a:endParaRPr lang="el-GR" b="1" dirty="0" smtClean="0">
              <a:solidFill>
                <a:srgbClr val="03710D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512" y="3933056"/>
            <a:ext cx="18002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>
                <a:solidFill>
                  <a:srgbClr val="010D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Loschmidt</a:t>
            </a:r>
            <a:r>
              <a:rPr lang="el-GR" sz="2200" b="1" dirty="0" smtClean="0">
                <a:solidFill>
                  <a:srgbClr val="010D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n-US" sz="2200" b="1" dirty="0" smtClean="0">
              <a:solidFill>
                <a:srgbClr val="010D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r>
              <a:rPr lang="el-GR" sz="1600" dirty="0" smtClean="0"/>
              <a:t>1821-1895</a:t>
            </a:r>
          </a:p>
          <a:p>
            <a:r>
              <a:rPr lang="el-GR" dirty="0" smtClean="0">
                <a:solidFill>
                  <a:srgbClr val="03710D"/>
                </a:solidFill>
              </a:rPr>
              <a:t>μέγεθος μορίου</a:t>
            </a:r>
            <a:endParaRPr lang="en-US" dirty="0" smtClean="0">
              <a:solidFill>
                <a:srgbClr val="03710D"/>
              </a:solidFill>
            </a:endParaRPr>
          </a:p>
          <a:p>
            <a:r>
              <a:rPr lang="el-GR" b="1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d, n</a:t>
            </a:r>
            <a:r>
              <a:rPr lang="en-US" b="1" baseline="-25000" dirty="0" smtClean="0">
                <a:solidFill>
                  <a:srgbClr val="C00000"/>
                </a:solidFill>
              </a:rPr>
              <a:t>o </a:t>
            </a:r>
            <a:r>
              <a:rPr lang="el-GR" b="1" baseline="-25000" dirty="0" smtClean="0">
                <a:solidFill>
                  <a:srgbClr val="C00000"/>
                </a:solidFill>
              </a:rPr>
              <a:t> </a:t>
            </a:r>
            <a:r>
              <a:rPr lang="en-US" b="1" dirty="0" smtClean="0">
                <a:solidFill>
                  <a:srgbClr val="C00000"/>
                </a:solidFill>
              </a:rPr>
              <a:t>1865</a:t>
            </a:r>
            <a:endParaRPr lang="el-GR" b="1" dirty="0">
              <a:solidFill>
                <a:srgbClr val="C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275856" y="5373216"/>
            <a:ext cx="144016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10D7F"/>
                </a:solidFill>
                <a:ea typeface="Times New Roman" pitchFamily="18" charset="0"/>
                <a:cs typeface="Arial" pitchFamily="34" charset="0"/>
              </a:rPr>
              <a:t>Boltzmann</a:t>
            </a:r>
          </a:p>
          <a:p>
            <a:r>
              <a:rPr lang="en-US" sz="1600" dirty="0" smtClean="0">
                <a:cs typeface="Arial" pitchFamily="34" charset="0"/>
              </a:rPr>
              <a:t>1844-1906</a:t>
            </a:r>
            <a:endParaRPr lang="el-GR" sz="1600" dirty="0"/>
          </a:p>
        </p:txBody>
      </p:sp>
      <p:sp>
        <p:nvSpPr>
          <p:cNvPr id="18" name="Rectangle 17"/>
          <p:cNvSpPr/>
          <p:nvPr/>
        </p:nvSpPr>
        <p:spPr>
          <a:xfrm>
            <a:off x="4644008" y="5301208"/>
            <a:ext cx="13681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b="1" dirty="0" smtClean="0">
                <a:solidFill>
                  <a:srgbClr val="010D7F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200" b="1" dirty="0" smtClean="0">
                <a:solidFill>
                  <a:srgbClr val="010D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Maxwell</a:t>
            </a:r>
          </a:p>
          <a:p>
            <a:r>
              <a:rPr lang="el-GR" dirty="0" smtClean="0">
                <a:ea typeface="Times New Roman" pitchFamily="18" charset="0"/>
                <a:cs typeface="Arial" pitchFamily="34" charset="0"/>
              </a:rPr>
              <a:t> </a:t>
            </a:r>
            <a:r>
              <a:rPr lang="en-US" sz="1600" dirty="0" smtClean="0">
                <a:ea typeface="Times New Roman" pitchFamily="18" charset="0"/>
                <a:cs typeface="Arial" pitchFamily="34" charset="0"/>
              </a:rPr>
              <a:t>1831-1879</a:t>
            </a:r>
            <a:r>
              <a:rPr lang="en-US" dirty="0" smtClean="0">
                <a:ea typeface="Times New Roman" pitchFamily="18" charset="0"/>
                <a:cs typeface="Arial" pitchFamily="34" charset="0"/>
              </a:rPr>
              <a:t> </a:t>
            </a:r>
            <a:endParaRPr lang="el-GR" dirty="0"/>
          </a:p>
        </p:txBody>
      </p:sp>
      <p:sp>
        <p:nvSpPr>
          <p:cNvPr id="19" name="Rectangle 18"/>
          <p:cNvSpPr/>
          <p:nvPr/>
        </p:nvSpPr>
        <p:spPr>
          <a:xfrm>
            <a:off x="6444208" y="1628800"/>
            <a:ext cx="2195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10D7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Arial" pitchFamily="34" charset="0"/>
              </a:rPr>
              <a:t>Perrin</a:t>
            </a:r>
            <a:r>
              <a:rPr lang="el-GR" b="1" dirty="0" smtClean="0">
                <a:solidFill>
                  <a:srgbClr val="010D7F"/>
                </a:solidFill>
                <a:latin typeface="+mj-lt"/>
                <a:ea typeface="Times New Roman" pitchFamily="18" charset="0"/>
                <a:cs typeface="Arial" pitchFamily="34" charset="0"/>
              </a:rPr>
              <a:t>,</a:t>
            </a:r>
            <a:r>
              <a:rPr lang="en-US" b="1" dirty="0" smtClean="0">
                <a:solidFill>
                  <a:srgbClr val="010D7F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el-GR" dirty="0" smtClean="0"/>
              <a:t>1870-1942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N</a:t>
            </a:r>
            <a:r>
              <a:rPr lang="en-US" b="1" baseline="-25000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A </a:t>
            </a:r>
            <a:r>
              <a:rPr lang="en-US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1909 </a:t>
            </a:r>
            <a:r>
              <a:rPr lang="en-US" sz="1400" b="1" dirty="0" smtClean="0">
                <a:solidFill>
                  <a:srgbClr val="03710D"/>
                </a:solidFill>
                <a:ea typeface="Times New Roman" pitchFamily="18" charset="0"/>
                <a:cs typeface="Arial" pitchFamily="34" charset="0"/>
              </a:rPr>
              <a:t>Nobel 1926</a:t>
            </a:r>
            <a:endParaRPr lang="en-US" sz="1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32040" y="332656"/>
            <a:ext cx="4211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010D7F"/>
                </a:solidFill>
                <a:ea typeface="Times New Roman" pitchFamily="18" charset="0"/>
                <a:cs typeface="Arial" pitchFamily="34" charset="0"/>
              </a:rPr>
              <a:t>Ostwald</a:t>
            </a:r>
            <a:r>
              <a:rPr lang="el-GR" b="1" dirty="0" smtClean="0">
                <a:solidFill>
                  <a:srgbClr val="010D7F"/>
                </a:solidFill>
                <a:ea typeface="Times New Roman" pitchFamily="18" charset="0"/>
                <a:cs typeface="Arial" pitchFamily="34" charset="0"/>
              </a:rPr>
              <a:t>, </a:t>
            </a:r>
            <a:r>
              <a:rPr lang="en-US" sz="1600" dirty="0" smtClean="0"/>
              <a:t>1853 – 1932   </a:t>
            </a:r>
            <a:r>
              <a:rPr lang="en-US" dirty="0" smtClean="0">
                <a:solidFill>
                  <a:srgbClr val="C00000"/>
                </a:solidFill>
              </a:rPr>
              <a:t>mole-</a:t>
            </a:r>
            <a:r>
              <a:rPr lang="en-US" strike="sngStrike" dirty="0" smtClean="0">
                <a:solidFill>
                  <a:srgbClr val="C00000"/>
                </a:solidFill>
              </a:rPr>
              <a:t>molecules?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rgbClr val="03710D"/>
                </a:solidFill>
              </a:rPr>
              <a:t>Nobel 1909</a:t>
            </a:r>
            <a:r>
              <a:rPr lang="el-GR" sz="1600" dirty="0" smtClean="0">
                <a:solidFill>
                  <a:srgbClr val="03710D"/>
                </a:solidFill>
              </a:rPr>
              <a:t>,</a:t>
            </a:r>
            <a:r>
              <a:rPr lang="en-US" sz="1600" dirty="0" smtClean="0">
                <a:solidFill>
                  <a:srgbClr val="03710D"/>
                </a:solidFill>
              </a:rPr>
              <a:t> </a:t>
            </a:r>
            <a:r>
              <a:rPr lang="el-GR" sz="1600" dirty="0" smtClean="0">
                <a:solidFill>
                  <a:srgbClr val="03710D"/>
                </a:solidFill>
              </a:rPr>
              <a:t>Κατάλυση, ΧΙ ταχύτητα αντ</a:t>
            </a:r>
            <a:r>
              <a:rPr lang="el-GR" dirty="0" smtClean="0">
                <a:solidFill>
                  <a:srgbClr val="03710D"/>
                </a:solidFill>
              </a:rPr>
              <a:t>. </a:t>
            </a:r>
            <a:endParaRPr lang="en-US" sz="2400" dirty="0" smtClean="0">
              <a:solidFill>
                <a:srgbClr val="03710D"/>
              </a:solidFill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979712" y="3933056"/>
            <a:ext cx="15121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l-GR" b="1" dirty="0" smtClean="0">
              <a:solidFill>
                <a:srgbClr val="010D7F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r>
              <a:rPr lang="el-GR" b="1" dirty="0" err="1" smtClean="0">
                <a:solidFill>
                  <a:srgbClr val="010D7F"/>
                </a:solidFill>
                <a:latin typeface="+mj-lt"/>
                <a:ea typeface="Times New Roman" pitchFamily="18" charset="0"/>
                <a:cs typeface="Arial" pitchFamily="34" charset="0"/>
              </a:rPr>
              <a:t>Cannizzaro</a:t>
            </a:r>
            <a:r>
              <a:rPr lang="el-GR" dirty="0" smtClean="0"/>
              <a:t> </a:t>
            </a:r>
            <a:endParaRPr lang="en-US" dirty="0" smtClean="0"/>
          </a:p>
          <a:p>
            <a:r>
              <a:rPr lang="el-GR" sz="1600" dirty="0" smtClean="0"/>
              <a:t>1826 – 1910</a:t>
            </a:r>
            <a:r>
              <a:rPr lang="en-US" sz="1600" dirty="0" smtClean="0"/>
              <a:t>, </a:t>
            </a:r>
          </a:p>
        </p:txBody>
      </p:sp>
      <p:pic>
        <p:nvPicPr>
          <p:cNvPr id="95242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67544" y="404664"/>
            <a:ext cx="936104" cy="1192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2"/>
          <p:cNvSpPr/>
          <p:nvPr/>
        </p:nvSpPr>
        <p:spPr>
          <a:xfrm>
            <a:off x="1403648" y="332656"/>
            <a:ext cx="10081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10D7F"/>
                </a:solidFill>
                <a:ea typeface="Times New Roman" pitchFamily="18" charset="0"/>
                <a:cs typeface="Arial" pitchFamily="34" charset="0"/>
              </a:rPr>
              <a:t>Dalton</a:t>
            </a:r>
            <a:endParaRPr lang="en-US" dirty="0" smtClean="0"/>
          </a:p>
          <a:p>
            <a:r>
              <a:rPr lang="el-GR" sz="1400" dirty="0" smtClean="0"/>
              <a:t>17</a:t>
            </a:r>
            <a:r>
              <a:rPr lang="en-US" sz="1400" dirty="0" smtClean="0"/>
              <a:t>6</a:t>
            </a:r>
            <a:r>
              <a:rPr lang="el-GR" sz="1400" dirty="0" smtClean="0"/>
              <a:t>6-18</a:t>
            </a:r>
            <a:r>
              <a:rPr lang="en-US" sz="1400" dirty="0" smtClean="0"/>
              <a:t>44</a:t>
            </a:r>
            <a:r>
              <a:rPr lang="el-GR" sz="1400" b="1" dirty="0" smtClean="0">
                <a:solidFill>
                  <a:srgbClr val="010D7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el-GR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3203848" y="594928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3710D"/>
                </a:solidFill>
              </a:rPr>
              <a:t>        </a:t>
            </a:r>
            <a:r>
              <a:rPr lang="el-GR" b="1" dirty="0" smtClean="0">
                <a:solidFill>
                  <a:srgbClr val="03710D"/>
                </a:solidFill>
              </a:rPr>
              <a:t>Κινητική θεωρία</a:t>
            </a:r>
            <a:r>
              <a:rPr lang="en-US" b="1" dirty="0" smtClean="0">
                <a:solidFill>
                  <a:srgbClr val="03710D"/>
                </a:solidFill>
              </a:rPr>
              <a:t>  </a:t>
            </a:r>
            <a:r>
              <a:rPr lang="el-GR" b="1" dirty="0" smtClean="0">
                <a:solidFill>
                  <a:srgbClr val="03710D"/>
                </a:solidFill>
              </a:rPr>
              <a:t>…</a:t>
            </a:r>
            <a:r>
              <a:rPr lang="en-US" b="1" dirty="0" smtClean="0">
                <a:solidFill>
                  <a:srgbClr val="C00000"/>
                </a:solidFill>
              </a:rPr>
              <a:t>1873</a:t>
            </a:r>
          </a:p>
          <a:p>
            <a:r>
              <a:rPr lang="en-US" b="1" i="1" dirty="0" smtClean="0">
                <a:solidFill>
                  <a:srgbClr val="C00000"/>
                </a:solidFill>
              </a:rPr>
              <a:t>quantity- molecules= granules</a:t>
            </a:r>
            <a:endParaRPr lang="el-GR" b="1" i="1" dirty="0">
              <a:solidFill>
                <a:srgbClr val="C00000"/>
              </a:solidFill>
            </a:endParaRPr>
          </a:p>
        </p:txBody>
      </p:sp>
      <p:pic>
        <p:nvPicPr>
          <p:cNvPr id="95243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48400" y="3068960"/>
            <a:ext cx="1219200" cy="126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27"/>
          <p:cNvSpPr/>
          <p:nvPr/>
        </p:nvSpPr>
        <p:spPr>
          <a:xfrm>
            <a:off x="6300192" y="4293096"/>
            <a:ext cx="284380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010D7F"/>
                </a:solidFill>
                <a:latin typeface="+mj-lt"/>
                <a:ea typeface="Times New Roman" pitchFamily="18" charset="0"/>
                <a:cs typeface="Arial" pitchFamily="34" charset="0"/>
              </a:rPr>
              <a:t>Einstein</a:t>
            </a:r>
            <a:r>
              <a:rPr lang="el-GR" dirty="0" smtClean="0"/>
              <a:t>   </a:t>
            </a:r>
            <a:r>
              <a:rPr lang="en-US" b="1" dirty="0" err="1" smtClean="0">
                <a:solidFill>
                  <a:srgbClr val="010D7F"/>
                </a:solidFill>
                <a:ea typeface="Times New Roman" pitchFamily="18" charset="0"/>
                <a:cs typeface="Arial" pitchFamily="34" charset="0"/>
              </a:rPr>
              <a:t>Smoluchowski</a:t>
            </a:r>
            <a:r>
              <a:rPr lang="el-GR" b="1" dirty="0" smtClean="0">
                <a:solidFill>
                  <a:srgbClr val="010D7F"/>
                </a:solidFill>
                <a:ea typeface="Times New Roman" pitchFamily="18" charset="0"/>
                <a:cs typeface="Arial" pitchFamily="34" charset="0"/>
              </a:rPr>
              <a:t> </a:t>
            </a:r>
            <a:endParaRPr lang="el-GR" dirty="0" smtClean="0"/>
          </a:p>
          <a:p>
            <a:r>
              <a:rPr lang="el-GR" sz="1600" dirty="0" smtClean="0"/>
              <a:t>1</a:t>
            </a:r>
            <a:r>
              <a:rPr lang="en-US" sz="1600" dirty="0" smtClean="0"/>
              <a:t>879 – 1955</a:t>
            </a:r>
            <a:r>
              <a:rPr lang="el-GR" sz="1600" dirty="0" smtClean="0"/>
              <a:t>        1872-1917</a:t>
            </a:r>
            <a:endParaRPr lang="el-GR" sz="1600" b="1" dirty="0" smtClean="0">
              <a:solidFill>
                <a:srgbClr val="010D7F"/>
              </a:solidFill>
              <a:ea typeface="Times New Roman" pitchFamily="18" charset="0"/>
              <a:cs typeface="Arial" pitchFamily="34" charset="0"/>
            </a:endParaRPr>
          </a:p>
          <a:p>
            <a:r>
              <a:rPr lang="en-US" dirty="0" smtClean="0">
                <a:solidFill>
                  <a:srgbClr val="03710D"/>
                </a:solidFill>
              </a:rPr>
              <a:t>190</a:t>
            </a:r>
            <a:r>
              <a:rPr lang="el-GR" dirty="0" smtClean="0">
                <a:solidFill>
                  <a:srgbClr val="03710D"/>
                </a:solidFill>
              </a:rPr>
              <a:t>5:</a:t>
            </a:r>
            <a:r>
              <a:rPr lang="en-US" dirty="0" smtClean="0">
                <a:solidFill>
                  <a:srgbClr val="03710D"/>
                </a:solidFill>
              </a:rPr>
              <a:t> </a:t>
            </a:r>
            <a:r>
              <a:rPr lang="en-US" sz="1600" i="1" dirty="0" smtClean="0">
                <a:solidFill>
                  <a:srgbClr val="03710D"/>
                </a:solidFill>
              </a:rPr>
              <a:t>A new determination </a:t>
            </a:r>
            <a:endParaRPr lang="el-GR" sz="1600" i="1" dirty="0" smtClean="0">
              <a:solidFill>
                <a:srgbClr val="03710D"/>
              </a:solidFill>
            </a:endParaRPr>
          </a:p>
          <a:p>
            <a:r>
              <a:rPr lang="en-US" sz="1600" i="1" dirty="0" smtClean="0">
                <a:solidFill>
                  <a:srgbClr val="03710D"/>
                </a:solidFill>
              </a:rPr>
              <a:t>of molecular dimensions</a:t>
            </a:r>
            <a:r>
              <a:rPr lang="el-GR" sz="1600" dirty="0" smtClean="0">
                <a:solidFill>
                  <a:srgbClr val="03710D"/>
                </a:solidFill>
              </a:rPr>
              <a:t>, </a:t>
            </a:r>
            <a:r>
              <a:rPr lang="en-US" sz="1600" dirty="0" smtClean="0">
                <a:solidFill>
                  <a:srgbClr val="03710D"/>
                </a:solidFill>
              </a:rPr>
              <a:t>PhD</a:t>
            </a:r>
            <a:r>
              <a:rPr lang="el-GR" sz="1600" dirty="0" smtClean="0">
                <a:solidFill>
                  <a:srgbClr val="03710D"/>
                </a:solidFill>
              </a:rPr>
              <a:t> </a:t>
            </a:r>
            <a:r>
              <a:rPr lang="el-GR" dirty="0" smtClean="0">
                <a:solidFill>
                  <a:srgbClr val="03710D"/>
                </a:solidFill>
              </a:rPr>
              <a:t> μοντέλο </a:t>
            </a:r>
            <a:r>
              <a:rPr lang="el-GR" b="1" dirty="0" smtClean="0">
                <a:solidFill>
                  <a:srgbClr val="03710D"/>
                </a:solidFill>
              </a:rPr>
              <a:t>κίνησης </a:t>
            </a:r>
            <a:r>
              <a:rPr lang="en-US" b="1" dirty="0" smtClean="0">
                <a:solidFill>
                  <a:srgbClr val="03710D"/>
                </a:solidFill>
              </a:rPr>
              <a:t>Brown </a:t>
            </a:r>
            <a:endParaRPr lang="el-GR" b="1" dirty="0"/>
          </a:p>
        </p:txBody>
      </p:sp>
      <p:pic>
        <p:nvPicPr>
          <p:cNvPr id="95244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67600" y="3068960"/>
            <a:ext cx="1208856" cy="1256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Curved Right Arrow 40"/>
          <p:cNvSpPr/>
          <p:nvPr/>
        </p:nvSpPr>
        <p:spPr>
          <a:xfrm rot="16200000">
            <a:off x="4068654" y="2712849"/>
            <a:ext cx="774685" cy="1296376"/>
          </a:xfrm>
          <a:prstGeom prst="curvedRightArrow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35896" y="256490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>
                <a:solidFill>
                  <a:schemeClr val="accent6">
                    <a:lumMod val="75000"/>
                  </a:schemeClr>
                </a:solidFill>
              </a:rPr>
              <a:t>19</a:t>
            </a:r>
            <a:r>
              <a:rPr lang="el-GR" baseline="30000" dirty="0" smtClean="0">
                <a:solidFill>
                  <a:schemeClr val="accent6">
                    <a:lumMod val="75000"/>
                  </a:schemeClr>
                </a:solidFill>
              </a:rPr>
              <a:t>ος</a:t>
            </a:r>
            <a:r>
              <a:rPr lang="el-GR" dirty="0" smtClean="0">
                <a:solidFill>
                  <a:schemeClr val="accent6">
                    <a:lumMod val="75000"/>
                  </a:schemeClr>
                </a:solidFill>
              </a:rPr>
              <a:t>- 20</a:t>
            </a:r>
            <a:r>
              <a:rPr lang="el-GR" baseline="30000" dirty="0" smtClean="0">
                <a:solidFill>
                  <a:schemeClr val="accent6">
                    <a:lumMod val="75000"/>
                  </a:schemeClr>
                </a:solidFill>
              </a:rPr>
              <a:t>ος</a:t>
            </a:r>
            <a:r>
              <a:rPr lang="el-GR" dirty="0" smtClean="0">
                <a:solidFill>
                  <a:schemeClr val="accent6">
                    <a:lumMod val="75000"/>
                  </a:schemeClr>
                </a:solidFill>
              </a:rPr>
              <a:t>αι.</a:t>
            </a:r>
            <a:endParaRPr lang="el-GR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7504" y="1052736"/>
            <a:ext cx="8928992" cy="1080120"/>
          </a:xfrm>
        </p:spPr>
        <p:txBody>
          <a:bodyPr>
            <a:noAutofit/>
          </a:bodyPr>
          <a:lstStyle/>
          <a:p>
            <a:pPr marL="252000" indent="-216000">
              <a:lnSpc>
                <a:spcPct val="110000"/>
              </a:lnSpc>
            </a:pPr>
            <a:r>
              <a:rPr lang="el-GR" sz="1900" dirty="0" smtClean="0"/>
              <a:t> </a:t>
            </a:r>
            <a:r>
              <a:rPr lang="en-US" sz="2000" b="1" dirty="0" smtClean="0">
                <a:solidFill>
                  <a:srgbClr val="531FB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 </a:t>
            </a:r>
            <a:r>
              <a:rPr lang="en-US" sz="1900" dirty="0" smtClean="0"/>
              <a:t>= </a:t>
            </a:r>
            <a:r>
              <a:rPr lang="en-US" sz="1900" b="1" dirty="0" smtClean="0"/>
              <a:t>Equal Volumes</a:t>
            </a:r>
            <a:r>
              <a:rPr lang="en-US" sz="1900" dirty="0" smtClean="0"/>
              <a:t> </a:t>
            </a:r>
            <a:r>
              <a:rPr lang="en-US" sz="1900" b="1" dirty="0" smtClean="0"/>
              <a:t>Equal Numbers</a:t>
            </a:r>
            <a:r>
              <a:rPr lang="el-GR" sz="1900" b="1" dirty="0" smtClean="0"/>
              <a:t>:</a:t>
            </a:r>
            <a:r>
              <a:rPr lang="en-US" sz="1900" dirty="0" smtClean="0"/>
              <a:t> </a:t>
            </a:r>
            <a:r>
              <a:rPr lang="el-GR" sz="1900" b="1" dirty="0" smtClean="0"/>
              <a:t>Ίσοι όγκοι αερίων- ίσα μόρια </a:t>
            </a:r>
          </a:p>
          <a:p>
            <a:pPr marL="252000" indent="-216000">
              <a:lnSpc>
                <a:spcPct val="110000"/>
              </a:lnSpc>
            </a:pPr>
            <a:r>
              <a:rPr lang="el-GR" sz="1900" b="1" i="1" dirty="0" smtClean="0"/>
              <a:t> </a:t>
            </a:r>
            <a:r>
              <a:rPr lang="el-GR" sz="1900" i="1" dirty="0" smtClean="0"/>
              <a:t>ο όγκος του αερίου (σε δεδομένη θερμοκρασία και πίεση) είναι ανάλογος με τον </a:t>
            </a:r>
          </a:p>
          <a:p>
            <a:pPr marL="252000">
              <a:lnSpc>
                <a:spcPct val="110000"/>
              </a:lnSpc>
              <a:buNone/>
            </a:pPr>
            <a:r>
              <a:rPr lang="el-GR" sz="1900" i="1" dirty="0" smtClean="0"/>
              <a:t>     αριθμό των </a:t>
            </a:r>
            <a:r>
              <a:rPr lang="el-GR" sz="1900" b="1" i="1" dirty="0" smtClean="0"/>
              <a:t>μορίων </a:t>
            </a:r>
            <a:r>
              <a:rPr lang="el-GR" sz="1900" i="1" dirty="0" smtClean="0"/>
              <a:t>, ανεξάρτητα από τη φύση του αερίου (βαριά ή ελαφρά)</a:t>
            </a:r>
            <a:endParaRPr lang="el-GR" sz="19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620688"/>
            <a:ext cx="8640960" cy="432048"/>
          </a:xfrm>
        </p:spPr>
        <p:txBody>
          <a:bodyPr>
            <a:noAutofit/>
          </a:bodyPr>
          <a:lstStyle/>
          <a:p>
            <a:r>
              <a:rPr lang="el-GR" sz="2400" b="1" dirty="0" smtClean="0">
                <a:solidFill>
                  <a:srgbClr val="C00000"/>
                </a:solidFill>
              </a:rPr>
              <a:t>   </a:t>
            </a:r>
            <a:r>
              <a:rPr lang="el-GR" sz="2200" b="1" spc="100" dirty="0" smtClean="0">
                <a:solidFill>
                  <a:srgbClr val="C00000"/>
                </a:solidFill>
              </a:rPr>
              <a:t>υπόθεση</a:t>
            </a:r>
            <a:r>
              <a:rPr lang="el-GR" sz="2200" spc="100" dirty="0" smtClean="0">
                <a:solidFill>
                  <a:srgbClr val="C00000"/>
                </a:solidFill>
              </a:rPr>
              <a:t>  </a:t>
            </a:r>
            <a:r>
              <a:rPr lang="el-GR" sz="2200" b="1" spc="100" dirty="0" err="1" smtClean="0">
                <a:solidFill>
                  <a:srgbClr val="C00000"/>
                </a:solidFill>
              </a:rPr>
              <a:t>Avogadro</a:t>
            </a:r>
            <a:r>
              <a:rPr lang="el-GR" sz="2200" b="1" spc="100" dirty="0" smtClean="0">
                <a:solidFill>
                  <a:srgbClr val="C00000"/>
                </a:solidFill>
              </a:rPr>
              <a:t>  = η βάση της </a:t>
            </a:r>
            <a:r>
              <a:rPr lang="el-GR" sz="2200" b="1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Μοριακής Θεωρίας</a:t>
            </a:r>
            <a:endParaRPr lang="el-GR" sz="2200" b="1" spc="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539552" y="2204864"/>
            <a:ext cx="7957392" cy="792088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200" b="1" i="0" u="none" strike="noStrike" kern="1200" cap="none" spc="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Στοιχειώδη </a:t>
            </a:r>
            <a:r>
              <a:rPr kumimoji="0" lang="el-GR" sz="2200" b="1" i="0" u="none" strike="sngStrike" kern="1200" cap="none" spc="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(άτομα)</a:t>
            </a:r>
            <a:r>
              <a:rPr kumimoji="0" lang="el-GR" sz="2200" b="1" i="0" u="none" strike="noStrike" kern="1200" cap="none" spc="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 και  σύνθετα  </a:t>
            </a:r>
            <a:r>
              <a:rPr lang="el-GR" sz="2200" b="1" spc="10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ΜΟΡΙΑ</a:t>
            </a:r>
            <a:endParaRPr kumimoji="0" lang="el-GR" sz="2200" b="1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lvl="0">
              <a:spcBef>
                <a:spcPct val="0"/>
              </a:spcBef>
            </a:pPr>
            <a:r>
              <a:rPr lang="en-US" sz="2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Elementary : H , O = 2 </a:t>
            </a:r>
            <a:r>
              <a:rPr lang="el-GR" sz="2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Ο 1/2</a:t>
            </a:r>
            <a:r>
              <a:rPr lang="en-US" sz="2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    Compound</a:t>
            </a:r>
            <a:r>
              <a:rPr kumimoji="0" lang="en-US" sz="2200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: </a:t>
            </a:r>
            <a:r>
              <a:rPr lang="el-GR" sz="22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rPr>
              <a:t>ΗΟ 1/2</a:t>
            </a:r>
            <a:endParaRPr lang="el-GR" sz="2200" b="1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C0000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107504" y="2924944"/>
            <a:ext cx="9036496" cy="37444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</a:pPr>
            <a:r>
              <a:rPr lang="el-GR" sz="1900" noProof="0" dirty="0" smtClean="0"/>
              <a:t>Λατινικά: </a:t>
            </a:r>
            <a:r>
              <a:rPr lang="en-US" sz="1900" b="1" noProof="0" dirty="0" smtClean="0">
                <a:solidFill>
                  <a:srgbClr val="531FB1"/>
                </a:solidFill>
              </a:rPr>
              <a:t>molecules</a:t>
            </a:r>
            <a:r>
              <a:rPr lang="en-US" sz="1900" noProof="0" dirty="0" smtClean="0"/>
              <a:t>=</a:t>
            </a:r>
            <a:r>
              <a:rPr lang="el-GR" sz="1900" dirty="0" smtClean="0"/>
              <a:t>υποκοριστικό της λέξης </a:t>
            </a:r>
            <a:r>
              <a:rPr lang="en-US" sz="1900" i="1" dirty="0" smtClean="0"/>
              <a:t>moles=</a:t>
            </a:r>
            <a:r>
              <a:rPr lang="el-GR" sz="1900" dirty="0" smtClean="0"/>
              <a:t> </a:t>
            </a:r>
            <a:r>
              <a:rPr lang="el-GR" sz="1900" i="1" dirty="0" smtClean="0"/>
              <a:t>σωρός</a:t>
            </a:r>
            <a:endParaRPr lang="en-US" sz="1900" dirty="0" smtClean="0"/>
          </a:p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</a:pPr>
            <a:r>
              <a:rPr lang="el-GR" sz="1900" dirty="0" smtClean="0"/>
              <a:t>Ελληνικά: </a:t>
            </a:r>
            <a:r>
              <a:rPr lang="el-GR" sz="1900" b="1" dirty="0" smtClean="0">
                <a:solidFill>
                  <a:srgbClr val="531FB1"/>
                </a:solidFill>
              </a:rPr>
              <a:t>μόρια </a:t>
            </a:r>
            <a:r>
              <a:rPr lang="el-GR" sz="1900" dirty="0" smtClean="0"/>
              <a:t>από </a:t>
            </a:r>
            <a:r>
              <a:rPr lang="el-GR" sz="1900" i="1" dirty="0" err="1" smtClean="0"/>
              <a:t>μόρος</a:t>
            </a:r>
            <a:r>
              <a:rPr lang="en-US" sz="1900" i="1" dirty="0" smtClean="0"/>
              <a:t>=</a:t>
            </a:r>
            <a:r>
              <a:rPr lang="el-GR" sz="1900" dirty="0" smtClean="0"/>
              <a:t> μονάδα </a:t>
            </a:r>
            <a:r>
              <a:rPr lang="el-GR" sz="1900" dirty="0" err="1" smtClean="0"/>
              <a:t>μέτρ</a:t>
            </a:r>
            <a:r>
              <a:rPr lang="el-GR" sz="1900" dirty="0" smtClean="0"/>
              <a:t>. επιφανειών από </a:t>
            </a:r>
            <a:r>
              <a:rPr lang="el-GR" sz="1900" i="1" dirty="0" smtClean="0"/>
              <a:t>μείρομαι=διαιρούμαι</a:t>
            </a:r>
            <a:endParaRPr lang="el-GR" sz="1900" dirty="0" smtClean="0"/>
          </a:p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</a:pPr>
            <a:r>
              <a:rPr lang="el-GR" sz="1900" b="1" dirty="0" smtClean="0"/>
              <a:t>ΗΟ </a:t>
            </a:r>
            <a:r>
              <a:rPr lang="el-GR" sz="1900" b="1" baseline="-25000" dirty="0" smtClean="0"/>
              <a:t>½  </a:t>
            </a:r>
            <a:r>
              <a:rPr lang="el-GR" sz="1900" dirty="0" smtClean="0"/>
              <a:t>από  </a:t>
            </a:r>
            <a:r>
              <a:rPr lang="el-GR" sz="1900" dirty="0" smtClean="0">
                <a:solidFill>
                  <a:srgbClr val="007434"/>
                </a:solidFill>
              </a:rPr>
              <a:t>πυκνότητες των αερίων και  αναλογίες όγκων </a:t>
            </a:r>
            <a:r>
              <a:rPr lang="el-GR" sz="1900" dirty="0" smtClean="0"/>
              <a:t>βρίσκει ΜΒ (ΑΒ) για τα αέρια καλύτερα από τους </a:t>
            </a:r>
            <a:r>
              <a:rPr lang="en-US" sz="1900" dirty="0" smtClean="0"/>
              <a:t>Dalton </a:t>
            </a:r>
            <a:r>
              <a:rPr lang="el-GR" sz="1900" dirty="0" smtClean="0"/>
              <a:t>και </a:t>
            </a:r>
            <a:r>
              <a:rPr lang="en-US" sz="1900" dirty="0" smtClean="0"/>
              <a:t>Berzelius</a:t>
            </a:r>
            <a:r>
              <a:rPr lang="el-GR" sz="1900" dirty="0" smtClean="0"/>
              <a:t> για Η</a:t>
            </a:r>
            <a:r>
              <a:rPr lang="en-US" sz="1900" dirty="0" smtClean="0"/>
              <a:t>O </a:t>
            </a:r>
            <a:r>
              <a:rPr lang="en-US" sz="1900" dirty="0" smtClean="0">
                <a:solidFill>
                  <a:srgbClr val="007434"/>
                </a:solidFill>
              </a:rPr>
              <a:t>(ABO=15 </a:t>
            </a:r>
            <a:r>
              <a:rPr lang="el-GR" sz="1900" dirty="0" smtClean="0">
                <a:solidFill>
                  <a:srgbClr val="007434"/>
                </a:solidFill>
              </a:rPr>
              <a:t>αντί 5,5)</a:t>
            </a:r>
            <a:endParaRPr lang="en-US" sz="1900" dirty="0" smtClean="0">
              <a:solidFill>
                <a:srgbClr val="007434"/>
              </a:solidFill>
            </a:endParaRPr>
          </a:p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</a:pPr>
            <a:r>
              <a:rPr lang="el-GR" sz="1900" dirty="0" smtClean="0"/>
              <a:t>1860 Ο </a:t>
            </a:r>
            <a:r>
              <a:rPr lang="el-GR" sz="1900" b="1" dirty="0" err="1" smtClean="0"/>
              <a:t>Cannizaro</a:t>
            </a:r>
            <a:r>
              <a:rPr lang="el-GR" sz="1900" dirty="0" smtClean="0"/>
              <a:t> αναδεικνύει το έργο του στο 1</a:t>
            </a:r>
            <a:r>
              <a:rPr lang="el-GR" sz="1900" baseline="30000" dirty="0" smtClean="0"/>
              <a:t>ο</a:t>
            </a:r>
            <a:r>
              <a:rPr lang="el-GR" sz="1900" dirty="0" smtClean="0"/>
              <a:t> συνέδριο Χημείας-Καλσρούη </a:t>
            </a:r>
          </a:p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</a:pPr>
            <a:r>
              <a:rPr lang="el-GR" sz="1900" dirty="0" smtClean="0"/>
              <a:t>1909 Ο </a:t>
            </a:r>
            <a:r>
              <a:rPr lang="el-GR" sz="1900" b="1" dirty="0" err="1" smtClean="0"/>
              <a:t>Perrin</a:t>
            </a:r>
            <a:r>
              <a:rPr lang="el-GR" sz="1900" b="1" dirty="0" smtClean="0"/>
              <a:t> </a:t>
            </a:r>
            <a:r>
              <a:rPr lang="el-GR" sz="1900" dirty="0" smtClean="0"/>
              <a:t>προτείνει την ονομασία του αριθμού </a:t>
            </a:r>
            <a:r>
              <a:rPr lang="el-GR" sz="1900" b="1" dirty="0" smtClean="0"/>
              <a:t>Ν</a:t>
            </a:r>
            <a:r>
              <a:rPr lang="el-GR" sz="1900" b="1" baseline="-25000" dirty="0" smtClean="0"/>
              <a:t>Α</a:t>
            </a:r>
            <a:r>
              <a:rPr lang="el-GR" sz="1900" b="1" dirty="0" smtClean="0"/>
              <a:t> προς τιμήν του </a:t>
            </a:r>
          </a:p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</a:pPr>
            <a:r>
              <a:rPr lang="el-GR" sz="1900" dirty="0" smtClean="0">
                <a:solidFill>
                  <a:srgbClr val="C00000"/>
                </a:solidFill>
              </a:rPr>
              <a:t>Ο ίδιος </a:t>
            </a:r>
            <a:r>
              <a:rPr lang="en-US" sz="1900" dirty="0" smtClean="0">
                <a:solidFill>
                  <a:srgbClr val="C00000"/>
                </a:solidFill>
              </a:rPr>
              <a:t>o</a:t>
            </a:r>
            <a:r>
              <a:rPr lang="el-GR" sz="1900" dirty="0" smtClean="0">
                <a:solidFill>
                  <a:srgbClr val="C00000"/>
                </a:solidFill>
              </a:rPr>
              <a:t> </a:t>
            </a:r>
            <a:r>
              <a:rPr lang="el-GR" sz="1900" dirty="0" err="1" smtClean="0">
                <a:solidFill>
                  <a:srgbClr val="C00000"/>
                </a:solidFill>
              </a:rPr>
              <a:t>Avogadro</a:t>
            </a:r>
            <a:r>
              <a:rPr lang="el-GR" sz="1900" dirty="0" smtClean="0">
                <a:solidFill>
                  <a:srgbClr val="C00000"/>
                </a:solidFill>
              </a:rPr>
              <a:t> δεν γνώρισε ποτέ το </a:t>
            </a:r>
            <a:r>
              <a:rPr lang="en-US" sz="1900" dirty="0" smtClean="0">
                <a:solidFill>
                  <a:srgbClr val="C00000"/>
                </a:solidFill>
              </a:rPr>
              <a:t>mole</a:t>
            </a:r>
            <a:r>
              <a:rPr lang="el-GR" sz="1900" dirty="0" smtClean="0">
                <a:solidFill>
                  <a:srgbClr val="C00000"/>
                </a:solidFill>
              </a:rPr>
              <a:t> ή...  τη σταθερά του, το Ν</a:t>
            </a:r>
            <a:r>
              <a:rPr lang="el-GR" sz="1900" baseline="-25000" dirty="0" smtClean="0">
                <a:solidFill>
                  <a:srgbClr val="C00000"/>
                </a:solidFill>
              </a:rPr>
              <a:t>Α</a:t>
            </a:r>
          </a:p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  <a:buFont typeface="Wingdings 2"/>
              <a:buChar char=""/>
            </a:pPr>
            <a:r>
              <a:rPr lang="el-GR" sz="1900" dirty="0" smtClean="0"/>
              <a:t>1956   </a:t>
            </a:r>
            <a:r>
              <a:rPr lang="el-GR" sz="1900" b="1" dirty="0" err="1" smtClean="0"/>
              <a:t>L.Pauling</a:t>
            </a:r>
            <a:r>
              <a:rPr lang="el-GR" sz="1900" dirty="0" smtClean="0"/>
              <a:t> : </a:t>
            </a:r>
            <a:r>
              <a:rPr lang="el-GR" sz="1900" b="1" i="1" dirty="0" smtClean="0">
                <a:solidFill>
                  <a:srgbClr val="7030A0"/>
                </a:solidFill>
              </a:rPr>
              <a:t>"το έργο του </a:t>
            </a:r>
            <a:r>
              <a:rPr lang="el-GR" sz="1900" b="1" i="1" dirty="0" err="1" smtClean="0">
                <a:solidFill>
                  <a:srgbClr val="7030A0"/>
                </a:solidFill>
              </a:rPr>
              <a:t>Avogadro</a:t>
            </a:r>
            <a:r>
              <a:rPr lang="el-GR" sz="1900" b="1" i="1" dirty="0" smtClean="0">
                <a:solidFill>
                  <a:srgbClr val="7030A0"/>
                </a:solidFill>
              </a:rPr>
              <a:t> είναι η βάση της θεωρητικής χημείας και η συμβολή του στη Χημεία η μεγαλύτερη όλων".</a:t>
            </a:r>
          </a:p>
          <a:p>
            <a:pPr marL="274320" indent="-274320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el-GR" sz="1900" b="1" i="1" dirty="0" smtClean="0"/>
              <a:t>                                              </a:t>
            </a:r>
            <a:r>
              <a:rPr lang="en-US" sz="1900" b="1" i="1" dirty="0" smtClean="0"/>
              <a:t>   </a:t>
            </a:r>
            <a:r>
              <a:rPr lang="el-GR" sz="1500" i="1" dirty="0" smtClean="0"/>
              <a:t>(</a:t>
            </a:r>
            <a:r>
              <a:rPr lang="en-US" sz="1500" i="1" dirty="0" smtClean="0"/>
              <a:t>Avogadro </a:t>
            </a:r>
            <a:r>
              <a:rPr lang="el-GR" sz="1500" i="1" dirty="0" smtClean="0"/>
              <a:t>1811 το πρωτότυπο, </a:t>
            </a:r>
            <a:r>
              <a:rPr lang="en-US" sz="1500" i="1" dirty="0" smtClean="0"/>
              <a:t>Perrin</a:t>
            </a:r>
            <a:r>
              <a:rPr lang="el-GR" sz="1500" i="1" dirty="0" smtClean="0"/>
              <a:t> 1926, </a:t>
            </a:r>
            <a:r>
              <a:rPr lang="en-US" sz="1500" i="1" dirty="0" smtClean="0"/>
              <a:t>Asimov</a:t>
            </a:r>
            <a:r>
              <a:rPr lang="el-GR" sz="1500" i="1" dirty="0" smtClean="0"/>
              <a:t> 2004,  </a:t>
            </a:r>
            <a:r>
              <a:rPr lang="en-US" sz="1500" i="1" dirty="0" err="1" smtClean="0"/>
              <a:t>Chigliano</a:t>
            </a:r>
            <a:r>
              <a:rPr lang="el-GR" sz="1500" i="1" dirty="0" smtClean="0"/>
              <a:t>  1992)</a:t>
            </a:r>
            <a:endParaRPr kumimoji="0" lang="el-GR" sz="15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2483768" y="188640"/>
            <a:ext cx="3888432" cy="504056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800" b="1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C00000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el-GR" sz="3200" b="1" i="0" u="none" strike="noStrike" kern="1200" cap="none" normalizeH="0" noProof="0" dirty="0" err="1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Avogadro</a:t>
            </a:r>
            <a:r>
              <a:rPr kumimoji="0" lang="el-GR" sz="3200" b="1" i="0" u="none" strike="noStrike" kern="1200" cap="none" normalizeH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1811</a:t>
            </a:r>
            <a:endParaRPr kumimoji="0" lang="el-GR" sz="3200" b="1" i="0" u="none" strike="noStrike" kern="1200" cap="none" normalizeH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5616624"/>
          </a:xfrm>
        </p:spPr>
        <p:txBody>
          <a:bodyPr>
            <a:noAutofit/>
          </a:bodyPr>
          <a:lstStyle/>
          <a:p>
            <a:r>
              <a:rPr lang="el-GR" sz="2000" dirty="0" smtClean="0"/>
              <a:t>Υπολογίζει για </a:t>
            </a:r>
            <a:r>
              <a:rPr lang="el-GR" sz="2000" i="1" cap="small" spc="100" dirty="0" err="1" smtClean="0">
                <a:solidFill>
                  <a:srgbClr val="C00000"/>
                </a:solidFill>
              </a:rPr>
              <a:t>πρωτη</a:t>
            </a:r>
            <a:r>
              <a:rPr lang="el-GR" sz="2000" i="1" cap="small" spc="100" dirty="0" smtClean="0">
                <a:solidFill>
                  <a:srgbClr val="C00000"/>
                </a:solidFill>
              </a:rPr>
              <a:t> </a:t>
            </a:r>
            <a:r>
              <a:rPr lang="el-GR" sz="2000" i="1" cap="small" spc="100" dirty="0" err="1" smtClean="0">
                <a:solidFill>
                  <a:srgbClr val="C00000"/>
                </a:solidFill>
              </a:rPr>
              <a:t>φορα</a:t>
            </a:r>
            <a:r>
              <a:rPr lang="el-GR" sz="2000" dirty="0" smtClean="0"/>
              <a:t> τη </a:t>
            </a:r>
          </a:p>
          <a:p>
            <a:pPr>
              <a:buNone/>
            </a:pPr>
            <a:r>
              <a:rPr lang="el-GR" sz="2000" b="1" dirty="0" smtClean="0">
                <a:solidFill>
                  <a:srgbClr val="531FB1"/>
                </a:solidFill>
              </a:rPr>
              <a:t>    μέση διάμετρο </a:t>
            </a:r>
            <a:r>
              <a:rPr lang="en-US" sz="2000" b="1" dirty="0" smtClean="0">
                <a:solidFill>
                  <a:srgbClr val="531FB1"/>
                </a:solidFill>
              </a:rPr>
              <a:t>d </a:t>
            </a:r>
            <a:r>
              <a:rPr lang="el-GR" sz="2000" b="1" dirty="0" smtClean="0">
                <a:solidFill>
                  <a:srgbClr val="531FB1"/>
                </a:solidFill>
              </a:rPr>
              <a:t>των μορίων</a:t>
            </a:r>
            <a:r>
              <a:rPr lang="el-GR" sz="2000" dirty="0" smtClean="0">
                <a:solidFill>
                  <a:srgbClr val="531FB1"/>
                </a:solidFill>
              </a:rPr>
              <a:t> </a:t>
            </a:r>
            <a:r>
              <a:rPr lang="el-GR" sz="2000" b="1" u="sng" dirty="0" smtClean="0">
                <a:solidFill>
                  <a:srgbClr val="531FB1"/>
                </a:solidFill>
              </a:rPr>
              <a:t>αέρα</a:t>
            </a:r>
            <a:r>
              <a:rPr lang="el-GR" sz="2000" dirty="0" smtClean="0">
                <a:solidFill>
                  <a:srgbClr val="531FB1"/>
                </a:solidFill>
              </a:rPr>
              <a:t> </a:t>
            </a:r>
            <a:r>
              <a:rPr lang="el-GR" sz="2000" dirty="0" smtClean="0">
                <a:solidFill>
                  <a:srgbClr val="531FB1"/>
                </a:solidFill>
                <a:latin typeface="Times New Roman"/>
                <a:cs typeface="Times New Roman"/>
              </a:rPr>
              <a:t>≈ </a:t>
            </a:r>
            <a:r>
              <a:rPr lang="el-GR" sz="2000" b="1" dirty="0" smtClean="0">
                <a:solidFill>
                  <a:srgbClr val="531FB1"/>
                </a:solidFill>
                <a:latin typeface="Georgia" pitchFamily="18" charset="0"/>
                <a:ea typeface="DotumChe" pitchFamily="49" charset="-127"/>
              </a:rPr>
              <a:t>1</a:t>
            </a:r>
            <a:r>
              <a:rPr lang="el-GR" sz="2000" b="1" dirty="0" smtClean="0">
                <a:solidFill>
                  <a:srgbClr val="531FB1"/>
                </a:solidFill>
              </a:rPr>
              <a:t> </a:t>
            </a:r>
            <a:r>
              <a:rPr lang="en-US" sz="2000" b="1" dirty="0" smtClean="0">
                <a:solidFill>
                  <a:srgbClr val="531FB1"/>
                </a:solidFill>
              </a:rPr>
              <a:t>nm </a:t>
            </a:r>
            <a:r>
              <a:rPr lang="el-GR" sz="2000" dirty="0" smtClean="0"/>
              <a:t>(σωστή τάξη μεγέθους) </a:t>
            </a:r>
          </a:p>
          <a:p>
            <a:pPr>
              <a:buNone/>
            </a:pPr>
            <a:r>
              <a:rPr lang="el-GR" sz="2000" dirty="0" smtClean="0"/>
              <a:t>    Ο ίδιος αποκαλεί τη διάσταση των μορίων </a:t>
            </a:r>
            <a:r>
              <a:rPr lang="el-GR" sz="2000" b="1" i="1" dirty="0" smtClean="0">
                <a:solidFill>
                  <a:srgbClr val="C00000"/>
                </a:solidFill>
              </a:rPr>
              <a:t>το ένα εκατομμυριοστό του χιλιοστού!</a:t>
            </a:r>
          </a:p>
          <a:p>
            <a:r>
              <a:rPr lang="el-GR" sz="2000" dirty="0" smtClean="0"/>
              <a:t>Χρησιμοποιεί την </a:t>
            </a:r>
            <a:r>
              <a:rPr lang="el-GR" sz="2000" b="1" dirty="0" smtClean="0"/>
              <a:t>αριθμητική  πυκνότητα </a:t>
            </a:r>
            <a:r>
              <a:rPr lang="en-US" sz="2000" b="1" dirty="0" smtClean="0"/>
              <a:t>n</a:t>
            </a:r>
            <a:r>
              <a:rPr lang="el-GR" sz="2000" b="1" baseline="-25000" dirty="0" smtClean="0"/>
              <a:t>0</a:t>
            </a:r>
            <a:r>
              <a:rPr lang="en-US" sz="2000" b="1" baseline="-25000" dirty="0" smtClean="0"/>
              <a:t> </a:t>
            </a:r>
            <a:r>
              <a:rPr lang="el-GR" sz="2000" b="1" dirty="0" smtClean="0"/>
              <a:t>=</a:t>
            </a:r>
            <a:r>
              <a:rPr lang="en-US" sz="2000" b="1" dirty="0" smtClean="0"/>
              <a:t> </a:t>
            </a:r>
            <a:r>
              <a:rPr lang="el-GR" sz="2000" b="1" dirty="0" smtClean="0"/>
              <a:t>αριθμός των σωματιδίων ανά μονάδα όγκου </a:t>
            </a:r>
            <a:r>
              <a:rPr lang="el-GR" sz="2000" dirty="0" smtClean="0"/>
              <a:t>(σε ορισμένη </a:t>
            </a:r>
            <a:r>
              <a:rPr lang="en-US" sz="2000" dirty="0" err="1" smtClean="0"/>
              <a:t>p,T</a:t>
            </a:r>
            <a:r>
              <a:rPr lang="en-US" sz="2000" dirty="0" smtClean="0"/>
              <a:t>)</a:t>
            </a: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     </a:t>
            </a:r>
            <a:r>
              <a:rPr lang="el-GR" sz="2000" b="1" dirty="0" smtClean="0"/>
              <a:t>σήμερα  σταθερά </a:t>
            </a:r>
            <a:r>
              <a:rPr lang="el-GR" sz="2000" b="1" dirty="0" err="1" smtClean="0"/>
              <a:t>Loschmidt</a:t>
            </a:r>
            <a:r>
              <a:rPr lang="el-GR" sz="2000" dirty="0" smtClean="0"/>
              <a:t>  προς τιμήν του, </a:t>
            </a:r>
            <a:r>
              <a:rPr lang="en-US" sz="2000" b="1" dirty="0" smtClean="0"/>
              <a:t>n</a:t>
            </a:r>
            <a:r>
              <a:rPr lang="en-US" sz="2000" b="1" baseline="-25000" dirty="0" smtClean="0"/>
              <a:t>o</a:t>
            </a:r>
            <a:r>
              <a:rPr lang="el-GR" sz="2000" b="1" dirty="0" smtClean="0"/>
              <a:t> = </a:t>
            </a:r>
            <a:r>
              <a:rPr lang="en-US" sz="2000" b="1" dirty="0" smtClean="0"/>
              <a:t>N</a:t>
            </a:r>
            <a:r>
              <a:rPr lang="en-US" sz="2000" b="1" baseline="-25000" dirty="0" smtClean="0"/>
              <a:t>A</a:t>
            </a:r>
            <a:r>
              <a:rPr lang="el-GR" sz="2000" b="1" dirty="0" smtClean="0"/>
              <a:t>/</a:t>
            </a:r>
            <a:r>
              <a:rPr lang="en-US" sz="2000" b="1" dirty="0" err="1" smtClean="0"/>
              <a:t>V</a:t>
            </a:r>
            <a:r>
              <a:rPr lang="en-US" sz="2000" b="1" baseline="-25000" dirty="0" err="1" smtClean="0"/>
              <a:t>m</a:t>
            </a:r>
            <a:r>
              <a:rPr lang="el-GR" sz="2000" dirty="0" smtClean="0"/>
              <a:t> ή </a:t>
            </a:r>
            <a:r>
              <a:rPr lang="en-US" sz="2000" b="1" dirty="0" err="1" smtClean="0"/>
              <a:t>amagat</a:t>
            </a:r>
            <a:r>
              <a:rPr lang="el-GR" sz="2000" b="1" dirty="0" smtClean="0"/>
              <a:t>.</a:t>
            </a:r>
            <a:endParaRPr lang="el-GR" sz="2000" dirty="0" smtClean="0"/>
          </a:p>
          <a:p>
            <a:pPr>
              <a:buNone/>
            </a:pPr>
            <a:r>
              <a:rPr lang="en-US" sz="2000" dirty="0" smtClean="0"/>
              <a:t>    </a:t>
            </a:r>
            <a:r>
              <a:rPr lang="el-GR" sz="2000" dirty="0" smtClean="0"/>
              <a:t>Από </a:t>
            </a:r>
            <a:r>
              <a:rPr lang="el-GR" sz="2000" i="1" u="sng" dirty="0" smtClean="0">
                <a:solidFill>
                  <a:srgbClr val="6C488A"/>
                </a:solidFill>
              </a:rPr>
              <a:t>θεωρία </a:t>
            </a:r>
            <a:r>
              <a:rPr lang="el-GR" sz="2000" i="1" u="sng" dirty="0" err="1" smtClean="0">
                <a:solidFill>
                  <a:srgbClr val="6C488A"/>
                </a:solidFill>
              </a:rPr>
              <a:t>Avogadrο</a:t>
            </a:r>
            <a:r>
              <a:rPr lang="el-GR" sz="2000" dirty="0" smtClean="0">
                <a:solidFill>
                  <a:srgbClr val="6C488A"/>
                </a:solidFill>
              </a:rPr>
              <a:t> </a:t>
            </a:r>
            <a:r>
              <a:rPr lang="el-GR" sz="2000" dirty="0" smtClean="0"/>
              <a:t>πήρε  </a:t>
            </a:r>
            <a:r>
              <a:rPr lang="en-US" sz="2000" b="1" dirty="0" smtClean="0"/>
              <a:t>n</a:t>
            </a:r>
            <a:r>
              <a:rPr lang="el-GR" sz="2000" b="1" baseline="-25000" dirty="0" smtClean="0"/>
              <a:t>0 </a:t>
            </a:r>
            <a:r>
              <a:rPr lang="el-GR" sz="2000" b="1" dirty="0" smtClean="0"/>
              <a:t>= </a:t>
            </a:r>
            <a:r>
              <a:rPr lang="en-US" sz="2000" b="1" baseline="30000" dirty="0" smtClean="0"/>
              <a:t>N</a:t>
            </a:r>
            <a:r>
              <a:rPr lang="en-US" sz="2000" b="1" dirty="0" smtClean="0"/>
              <a:t>/</a:t>
            </a:r>
            <a:r>
              <a:rPr lang="en-US" sz="2000" b="1" baseline="-25000" dirty="0" smtClean="0"/>
              <a:t>Vg</a:t>
            </a:r>
            <a:r>
              <a:rPr lang="el-GR" sz="2000" dirty="0" smtClean="0"/>
              <a:t> = σταθερά (</a:t>
            </a:r>
            <a:r>
              <a:rPr lang="en-US" sz="2000" dirty="0" smtClean="0"/>
              <a:t>P</a:t>
            </a:r>
            <a:r>
              <a:rPr lang="el-GR" sz="2000" dirty="0" smtClean="0"/>
              <a:t>,Τ) για κάθε αέριο</a:t>
            </a:r>
          </a:p>
          <a:p>
            <a:pPr>
              <a:buNone/>
            </a:pPr>
            <a:r>
              <a:rPr lang="en-US" sz="2000" dirty="0" smtClean="0"/>
              <a:t>    </a:t>
            </a:r>
            <a:r>
              <a:rPr lang="el-GR" sz="2000" dirty="0" smtClean="0"/>
              <a:t>Από </a:t>
            </a:r>
            <a:r>
              <a:rPr lang="el-GR" sz="2000" i="1" u="sng" dirty="0" smtClean="0">
                <a:solidFill>
                  <a:srgbClr val="6C488A"/>
                </a:solidFill>
              </a:rPr>
              <a:t>κινητική θεωρία αερίων</a:t>
            </a:r>
            <a:r>
              <a:rPr lang="el-GR" sz="2000" dirty="0" smtClean="0">
                <a:solidFill>
                  <a:srgbClr val="6C488A"/>
                </a:solidFill>
              </a:rPr>
              <a:t> </a:t>
            </a:r>
            <a:r>
              <a:rPr lang="el-GR" sz="2000" dirty="0" smtClean="0"/>
              <a:t>πήρε </a:t>
            </a:r>
            <a:r>
              <a:rPr lang="el-GR" sz="2000" b="1" dirty="0" smtClean="0">
                <a:solidFill>
                  <a:srgbClr val="00B050"/>
                </a:solidFill>
              </a:rPr>
              <a:t>μέση ελεύθερη διαδρομή 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i="1" dirty="0" smtClean="0">
                <a:solidFill>
                  <a:srgbClr val="00B050"/>
                </a:solidFill>
              </a:rPr>
              <a:t>l</a:t>
            </a:r>
            <a:r>
              <a:rPr lang="el-GR" sz="2000" b="1" i="1" dirty="0" smtClean="0">
                <a:solidFill>
                  <a:srgbClr val="00B050"/>
                </a:solidFill>
              </a:rPr>
              <a:t> </a:t>
            </a:r>
            <a:r>
              <a:rPr lang="el-GR" sz="2000" b="1" dirty="0" smtClean="0">
                <a:solidFill>
                  <a:srgbClr val="00B050"/>
                </a:solidFill>
              </a:rPr>
              <a:t>= </a:t>
            </a:r>
            <a:r>
              <a:rPr lang="en-US" sz="2000" b="1" baseline="30000" dirty="0" smtClean="0">
                <a:solidFill>
                  <a:srgbClr val="00B050"/>
                </a:solidFill>
              </a:rPr>
              <a:t>4</a:t>
            </a:r>
            <a:r>
              <a:rPr lang="en-US" sz="2000" b="1" dirty="0" smtClean="0">
                <a:solidFill>
                  <a:srgbClr val="00B050"/>
                </a:solidFill>
              </a:rPr>
              <a:t>/</a:t>
            </a:r>
            <a:r>
              <a:rPr lang="en-US" sz="2000" b="1" baseline="-25000" dirty="0" smtClean="0">
                <a:solidFill>
                  <a:srgbClr val="00B050"/>
                </a:solidFill>
              </a:rPr>
              <a:t>3</a:t>
            </a:r>
            <a:r>
              <a:rPr lang="el-GR" sz="2000" b="1" dirty="0" smtClean="0">
                <a:solidFill>
                  <a:srgbClr val="00B050"/>
                </a:solidFill>
              </a:rPr>
              <a:t>(</a:t>
            </a:r>
            <a:r>
              <a:rPr lang="en-US" sz="2000" b="1" dirty="0" smtClean="0">
                <a:solidFill>
                  <a:srgbClr val="00B050"/>
                </a:solidFill>
              </a:rPr>
              <a:t>n</a:t>
            </a:r>
            <a:r>
              <a:rPr lang="en-US" sz="2000" b="1" baseline="-25000" dirty="0" smtClean="0">
                <a:solidFill>
                  <a:srgbClr val="00B050"/>
                </a:solidFill>
              </a:rPr>
              <a:t>o </a:t>
            </a:r>
            <a:r>
              <a:rPr lang="el-GR" sz="2000" b="1" dirty="0" smtClean="0">
                <a:solidFill>
                  <a:srgbClr val="00B050"/>
                </a:solidFill>
              </a:rPr>
              <a:t>π </a:t>
            </a:r>
            <a:r>
              <a:rPr lang="en-US" sz="2000" b="1" dirty="0" smtClean="0">
                <a:solidFill>
                  <a:srgbClr val="00B050"/>
                </a:solidFill>
              </a:rPr>
              <a:t>d</a:t>
            </a:r>
            <a:r>
              <a:rPr lang="el-GR" sz="2000" b="1" baseline="30000" dirty="0" smtClean="0">
                <a:solidFill>
                  <a:srgbClr val="00B050"/>
                </a:solidFill>
              </a:rPr>
              <a:t>2</a:t>
            </a:r>
            <a:r>
              <a:rPr lang="el-GR" sz="2000" b="1" dirty="0" smtClean="0">
                <a:solidFill>
                  <a:srgbClr val="00B050"/>
                </a:solidFill>
              </a:rPr>
              <a:t>)</a:t>
            </a:r>
            <a:r>
              <a:rPr lang="el-GR" sz="2000" b="1" baseline="30000" dirty="0" smtClean="0">
                <a:solidFill>
                  <a:srgbClr val="00B050"/>
                </a:solidFill>
              </a:rPr>
              <a:t>-1</a:t>
            </a:r>
            <a:r>
              <a:rPr lang="el-GR" sz="2000" b="1" i="1" dirty="0" smtClean="0">
                <a:solidFill>
                  <a:srgbClr val="00B050"/>
                </a:solidFill>
              </a:rPr>
              <a:t> </a:t>
            </a:r>
          </a:p>
          <a:p>
            <a:r>
              <a:rPr lang="el-GR" sz="2000" dirty="0" smtClean="0"/>
              <a:t>Βρήκε την περίφημη σχέση του </a:t>
            </a:r>
            <a:r>
              <a:rPr lang="en-US" sz="2000" b="1" dirty="0" smtClean="0">
                <a:solidFill>
                  <a:srgbClr val="C00000"/>
                </a:solidFill>
              </a:rPr>
              <a:t>d</a:t>
            </a:r>
            <a:r>
              <a:rPr lang="el-GR" sz="2000" b="1" dirty="0" smtClean="0">
                <a:solidFill>
                  <a:srgbClr val="C00000"/>
                </a:solidFill>
              </a:rPr>
              <a:t> = 8 </a:t>
            </a:r>
            <a:r>
              <a:rPr lang="en-US" sz="2000" b="1" i="1" dirty="0" smtClean="0">
                <a:solidFill>
                  <a:srgbClr val="C00000"/>
                </a:solidFill>
              </a:rPr>
              <a:t>l</a:t>
            </a:r>
            <a:r>
              <a:rPr lang="el-GR" sz="2000" b="1" i="1" dirty="0" smtClean="0">
                <a:solidFill>
                  <a:srgbClr val="C00000"/>
                </a:solidFill>
              </a:rPr>
              <a:t> ε</a:t>
            </a:r>
            <a:r>
              <a:rPr lang="en-US" sz="2000" b="1" i="1" dirty="0" smtClean="0">
                <a:solidFill>
                  <a:srgbClr val="C00000"/>
                </a:solidFill>
              </a:rPr>
              <a:t> </a:t>
            </a:r>
            <a:r>
              <a:rPr lang="el-GR" sz="2000" b="1" i="1" dirty="0" smtClean="0">
                <a:solidFill>
                  <a:srgbClr val="C00000"/>
                </a:solidFill>
              </a:rPr>
              <a:t> </a:t>
            </a:r>
            <a:r>
              <a:rPr lang="el-GR" sz="2000" b="1" dirty="0" smtClean="0"/>
              <a:t>για το </a:t>
            </a:r>
            <a:r>
              <a:rPr lang="el-GR" sz="2000" b="1" i="1" dirty="0" smtClean="0"/>
              <a:t>συντελεστή συμπύκνωσης αερίου  ( ε=</a:t>
            </a:r>
            <a:r>
              <a:rPr lang="el-GR" sz="2000" b="1" dirty="0" smtClean="0"/>
              <a:t> </a:t>
            </a:r>
            <a:r>
              <a:rPr lang="en-US" sz="2000" b="1" dirty="0" err="1" smtClean="0"/>
              <a:t>V</a:t>
            </a:r>
            <a:r>
              <a:rPr lang="en-US" sz="2000" b="1" baseline="-25000" dirty="0" err="1" smtClean="0"/>
              <a:t>liq</a:t>
            </a:r>
            <a:r>
              <a:rPr lang="el-GR" sz="2000" b="1" dirty="0" smtClean="0"/>
              <a:t> / </a:t>
            </a:r>
            <a:r>
              <a:rPr lang="en-US" sz="2000" b="1" dirty="0" err="1" smtClean="0"/>
              <a:t>V</a:t>
            </a:r>
            <a:r>
              <a:rPr lang="en-US" sz="2000" b="1" baseline="-25000" dirty="0" err="1" smtClean="0"/>
              <a:t>gas</a:t>
            </a:r>
            <a:r>
              <a:rPr lang="el-GR" sz="2000" b="1" baseline="-25000" dirty="0" smtClean="0"/>
              <a:t> </a:t>
            </a:r>
            <a:r>
              <a:rPr lang="el-GR" sz="2000" b="1" dirty="0" smtClean="0"/>
              <a:t>)</a:t>
            </a:r>
          </a:p>
          <a:p>
            <a:r>
              <a:rPr lang="el-GR" sz="2000" b="1" dirty="0" smtClean="0">
                <a:solidFill>
                  <a:srgbClr val="531FB1"/>
                </a:solidFill>
              </a:rPr>
              <a:t>Για  τον ατμοσφαιρικό αέρα                                 </a:t>
            </a:r>
            <a:r>
              <a:rPr lang="en-US" sz="1600" i="1" dirty="0" err="1" smtClean="0">
                <a:solidFill>
                  <a:srgbClr val="6C488A"/>
                </a:solidFill>
              </a:rPr>
              <a:t>d/l</a:t>
            </a:r>
            <a:r>
              <a:rPr lang="en-US" sz="1600" i="1" dirty="0" smtClean="0">
                <a:solidFill>
                  <a:srgbClr val="6C488A"/>
                </a:solidFill>
              </a:rPr>
              <a:t>=8V</a:t>
            </a:r>
            <a:r>
              <a:rPr lang="en-US" sz="1600" i="1" baseline="-25000" dirty="0" smtClean="0">
                <a:solidFill>
                  <a:srgbClr val="6C488A"/>
                </a:solidFill>
              </a:rPr>
              <a:t>l</a:t>
            </a:r>
            <a:r>
              <a:rPr lang="en-US" sz="1600" i="1" dirty="0" smtClean="0">
                <a:solidFill>
                  <a:srgbClr val="6C488A"/>
                </a:solidFill>
              </a:rPr>
              <a:t>/V</a:t>
            </a:r>
            <a:r>
              <a:rPr lang="en-US" sz="1600" i="1" baseline="-25000" dirty="0" smtClean="0">
                <a:solidFill>
                  <a:srgbClr val="6C488A"/>
                </a:solidFill>
              </a:rPr>
              <a:t>g</a:t>
            </a:r>
            <a:r>
              <a:rPr lang="en-US" sz="1600" i="1" dirty="0" smtClean="0">
                <a:solidFill>
                  <a:srgbClr val="6C488A"/>
                </a:solidFill>
                <a:latin typeface="Times New Roman"/>
                <a:cs typeface="Times New Roman"/>
              </a:rPr>
              <a:t>≈1/100</a:t>
            </a:r>
            <a:endParaRPr lang="el-GR" sz="1600" i="1" baseline="30000" dirty="0" smtClean="0">
              <a:solidFill>
                <a:srgbClr val="6C488A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l-GR" sz="2000" b="1" i="1" dirty="0" smtClean="0"/>
              <a:t>      </a:t>
            </a:r>
            <a:r>
              <a:rPr lang="en-US" sz="2000" b="1" i="1" dirty="0" smtClean="0"/>
              <a:t>l</a:t>
            </a:r>
            <a:r>
              <a:rPr lang="el-GR" sz="2000" b="1" dirty="0" smtClean="0"/>
              <a:t> = 65</a:t>
            </a:r>
            <a:r>
              <a:rPr lang="en-US" sz="2000" b="1" dirty="0" smtClean="0"/>
              <a:t> nm </a:t>
            </a:r>
            <a:r>
              <a:rPr lang="el-GR" sz="2000" b="1" dirty="0" smtClean="0"/>
              <a:t>(</a:t>
            </a:r>
            <a:r>
              <a:rPr lang="en-US" sz="2000" b="1" dirty="0" smtClean="0"/>
              <a:t>Maxwell</a:t>
            </a:r>
            <a:r>
              <a:rPr lang="el-GR" sz="2000" b="1" dirty="0" smtClean="0"/>
              <a:t>) </a:t>
            </a:r>
            <a:r>
              <a:rPr lang="en-US" sz="2000" b="1" dirty="0" smtClean="0"/>
              <a:t> </a:t>
            </a:r>
            <a:r>
              <a:rPr lang="el-GR" sz="2000" b="1" dirty="0" smtClean="0"/>
              <a:t>ή </a:t>
            </a:r>
            <a:r>
              <a:rPr lang="en-US" sz="2000" b="1" dirty="0" smtClean="0"/>
              <a:t> </a:t>
            </a:r>
            <a:r>
              <a:rPr lang="el-GR" sz="2000" b="1" dirty="0" smtClean="0"/>
              <a:t>140 </a:t>
            </a:r>
            <a:r>
              <a:rPr lang="en-US" sz="2000" b="1" dirty="0" smtClean="0"/>
              <a:t>nm</a:t>
            </a:r>
            <a:r>
              <a:rPr lang="el-GR" sz="2000" b="1" dirty="0" smtClean="0"/>
              <a:t> (</a:t>
            </a:r>
            <a:r>
              <a:rPr lang="en-US" sz="2000" b="1" dirty="0" smtClean="0"/>
              <a:t>Meyer</a:t>
            </a:r>
            <a:r>
              <a:rPr lang="el-GR" sz="2000" b="1" dirty="0" smtClean="0"/>
              <a:t>) και   </a:t>
            </a:r>
            <a:r>
              <a:rPr lang="el-GR" sz="2000" b="1" i="1" dirty="0" smtClean="0">
                <a:solidFill>
                  <a:srgbClr val="C00000"/>
                </a:solidFill>
              </a:rPr>
              <a:t>ε</a:t>
            </a:r>
            <a:r>
              <a:rPr lang="el-GR" sz="2000" b="1" dirty="0" smtClean="0">
                <a:solidFill>
                  <a:srgbClr val="C00000"/>
                </a:solidFill>
              </a:rPr>
              <a:t>= 0.000866 </a:t>
            </a:r>
            <a:r>
              <a:rPr lang="el-GR" sz="2000" b="1" dirty="0" smtClean="0"/>
              <a:t>(δική του τιμή )</a:t>
            </a:r>
          </a:p>
          <a:p>
            <a:r>
              <a:rPr lang="en-US" sz="2000" b="1" dirty="0" smtClean="0">
                <a:solidFill>
                  <a:srgbClr val="531FB1"/>
                </a:solidFill>
              </a:rPr>
              <a:t>d</a:t>
            </a:r>
            <a:r>
              <a:rPr lang="el-GR" sz="2000" b="1" dirty="0" smtClean="0">
                <a:solidFill>
                  <a:srgbClr val="531FB1"/>
                </a:solidFill>
              </a:rPr>
              <a:t>= </a:t>
            </a:r>
            <a:r>
              <a:rPr lang="el-GR" sz="2000" dirty="0" smtClean="0">
                <a:solidFill>
                  <a:srgbClr val="531FB1"/>
                </a:solidFill>
              </a:rPr>
              <a:t>0,45</a:t>
            </a:r>
            <a:r>
              <a:rPr lang="en-US" sz="2000" dirty="0" smtClean="0">
                <a:solidFill>
                  <a:srgbClr val="531FB1"/>
                </a:solidFill>
              </a:rPr>
              <a:t>nm</a:t>
            </a:r>
            <a:r>
              <a:rPr lang="en-US" sz="2000" b="1" dirty="0" smtClean="0">
                <a:solidFill>
                  <a:srgbClr val="531FB1"/>
                </a:solidFill>
              </a:rPr>
              <a:t> </a:t>
            </a:r>
            <a:r>
              <a:rPr lang="el-GR" sz="2000" dirty="0" smtClean="0">
                <a:solidFill>
                  <a:srgbClr val="531FB1"/>
                </a:solidFill>
              </a:rPr>
              <a:t>ή</a:t>
            </a:r>
            <a:r>
              <a:rPr lang="el-GR" sz="2000" b="1" dirty="0" smtClean="0">
                <a:solidFill>
                  <a:srgbClr val="531FB1"/>
                </a:solidFill>
              </a:rPr>
              <a:t> 0,96 </a:t>
            </a:r>
            <a:r>
              <a:rPr lang="en-US" sz="2000" b="1" dirty="0" smtClean="0">
                <a:solidFill>
                  <a:srgbClr val="531FB1"/>
                </a:solidFill>
              </a:rPr>
              <a:t>nm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l-GR" sz="2000" dirty="0" smtClean="0"/>
              <a:t>και</a:t>
            </a:r>
            <a:r>
              <a:rPr lang="el-GR" sz="2000" b="1" dirty="0" smtClean="0"/>
              <a:t> </a:t>
            </a:r>
            <a:r>
              <a:rPr lang="el-GR" sz="2000" dirty="0" smtClean="0"/>
              <a:t> </a:t>
            </a:r>
            <a:r>
              <a:rPr lang="en-US" sz="2000" b="1" dirty="0" smtClean="0">
                <a:solidFill>
                  <a:srgbClr val="531FB1"/>
                </a:solidFill>
              </a:rPr>
              <a:t>n</a:t>
            </a:r>
            <a:r>
              <a:rPr lang="el-GR" sz="2000" b="1" baseline="-25000" dirty="0" smtClean="0">
                <a:solidFill>
                  <a:srgbClr val="531FB1"/>
                </a:solidFill>
              </a:rPr>
              <a:t>0</a:t>
            </a:r>
            <a:r>
              <a:rPr lang="el-GR" sz="2000" b="1" dirty="0" smtClean="0">
                <a:solidFill>
                  <a:srgbClr val="531FB1"/>
                </a:solidFill>
              </a:rPr>
              <a:t> = 0,18 ή 1,8</a:t>
            </a:r>
            <a:r>
              <a:rPr lang="en-US" sz="2000" b="1" dirty="0" smtClean="0">
                <a:solidFill>
                  <a:srgbClr val="531FB1"/>
                </a:solidFill>
              </a:rPr>
              <a:t>. </a:t>
            </a:r>
            <a:r>
              <a:rPr lang="el-GR" sz="2000" b="1" dirty="0" smtClean="0">
                <a:solidFill>
                  <a:srgbClr val="531FB1"/>
                </a:solidFill>
              </a:rPr>
              <a:t>10</a:t>
            </a:r>
            <a:r>
              <a:rPr lang="el-GR" sz="2000" b="1" baseline="30000" dirty="0" smtClean="0">
                <a:solidFill>
                  <a:srgbClr val="531FB1"/>
                </a:solidFill>
              </a:rPr>
              <a:t>25  </a:t>
            </a:r>
            <a:r>
              <a:rPr lang="en-US" sz="2000" b="1" dirty="0" smtClean="0">
                <a:solidFill>
                  <a:srgbClr val="531FB1"/>
                </a:solidFill>
              </a:rPr>
              <a:t>m</a:t>
            </a:r>
            <a:r>
              <a:rPr lang="el-GR" sz="2000" b="1" baseline="30000" dirty="0" smtClean="0">
                <a:solidFill>
                  <a:srgbClr val="531FB1"/>
                </a:solidFill>
              </a:rPr>
              <a:t>-3 </a:t>
            </a:r>
            <a:r>
              <a:rPr lang="el-GR" sz="2000" dirty="0" smtClean="0">
                <a:solidFill>
                  <a:srgbClr val="531FB1"/>
                </a:solidFill>
              </a:rPr>
              <a:t> </a:t>
            </a:r>
            <a:r>
              <a:rPr lang="el-GR" sz="2000" dirty="0" smtClean="0"/>
              <a:t>που δίνει τιμή για τη </a:t>
            </a: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   </a:t>
            </a:r>
            <a:r>
              <a:rPr lang="el-GR" sz="2000" dirty="0" smtClean="0"/>
              <a:t>σημερινή σταθερά  </a:t>
            </a:r>
            <a:r>
              <a:rPr lang="el-GR" sz="2000" i="1" u="sng" dirty="0" err="1" smtClean="0"/>
              <a:t>Avogadrο</a:t>
            </a:r>
            <a:r>
              <a:rPr lang="el-GR" sz="2000" i="1" u="sng" dirty="0" smtClean="0"/>
              <a:t> </a:t>
            </a:r>
            <a:r>
              <a:rPr lang="el-GR" sz="2000" i="1" dirty="0" smtClean="0"/>
              <a:t>= </a:t>
            </a:r>
            <a:r>
              <a:rPr lang="el-GR" sz="2000" b="1" i="1" dirty="0" smtClean="0">
                <a:solidFill>
                  <a:srgbClr val="C00000"/>
                </a:solidFill>
              </a:rPr>
              <a:t>Ν</a:t>
            </a:r>
            <a:r>
              <a:rPr lang="el-GR" sz="2000" b="1" i="1" baseline="-25000" dirty="0" smtClean="0">
                <a:solidFill>
                  <a:srgbClr val="C00000"/>
                </a:solidFill>
              </a:rPr>
              <a:t>Α </a:t>
            </a:r>
            <a:r>
              <a:rPr lang="el-GR" sz="2000" b="1" i="1" dirty="0" smtClean="0">
                <a:solidFill>
                  <a:srgbClr val="C00000"/>
                </a:solidFill>
              </a:rPr>
              <a:t>= </a:t>
            </a:r>
            <a:r>
              <a:rPr lang="en-US" sz="2000" b="1" i="1" dirty="0" smtClean="0">
                <a:solidFill>
                  <a:srgbClr val="C00000"/>
                </a:solidFill>
              </a:rPr>
              <a:t>n</a:t>
            </a:r>
            <a:r>
              <a:rPr lang="el-GR" sz="2000" b="1" i="1" baseline="-25000" dirty="0" smtClean="0">
                <a:solidFill>
                  <a:srgbClr val="C00000"/>
                </a:solidFill>
              </a:rPr>
              <a:t>0</a:t>
            </a:r>
            <a:r>
              <a:rPr lang="el-GR" sz="2000" b="1" i="1" dirty="0" smtClean="0">
                <a:solidFill>
                  <a:srgbClr val="C00000"/>
                </a:solidFill>
              </a:rPr>
              <a:t>.</a:t>
            </a:r>
            <a:r>
              <a:rPr lang="en-US" sz="2000" b="1" i="1" dirty="0" err="1" smtClean="0">
                <a:solidFill>
                  <a:srgbClr val="C00000"/>
                </a:solidFill>
              </a:rPr>
              <a:t>V</a:t>
            </a:r>
            <a:r>
              <a:rPr lang="en-US" sz="2000" b="1" i="1" baseline="-25000" dirty="0" err="1" smtClean="0">
                <a:solidFill>
                  <a:srgbClr val="C00000"/>
                </a:solidFill>
              </a:rPr>
              <a:t>m</a:t>
            </a:r>
            <a:r>
              <a:rPr lang="el-GR" sz="2000" b="1" i="1" dirty="0" smtClean="0">
                <a:solidFill>
                  <a:srgbClr val="C00000"/>
                </a:solidFill>
              </a:rPr>
              <a:t> = 0,4 ή 4 . 10</a:t>
            </a:r>
            <a:r>
              <a:rPr lang="el-GR" sz="2000" b="1" i="1" baseline="30000" dirty="0" smtClean="0">
                <a:solidFill>
                  <a:srgbClr val="C00000"/>
                </a:solidFill>
              </a:rPr>
              <a:t>23</a:t>
            </a:r>
            <a:r>
              <a:rPr lang="en-US" sz="2000" b="1" i="1" dirty="0" smtClean="0">
                <a:solidFill>
                  <a:srgbClr val="C00000"/>
                </a:solidFill>
              </a:rPr>
              <a:t>mol </a:t>
            </a:r>
            <a:r>
              <a:rPr lang="el-GR" sz="2000" b="1" i="1" baseline="30000" dirty="0" smtClean="0">
                <a:solidFill>
                  <a:srgbClr val="C00000"/>
                </a:solidFill>
              </a:rPr>
              <a:t>-1</a:t>
            </a:r>
            <a:r>
              <a:rPr lang="en-US" sz="2000" b="1" i="1" baseline="30000" dirty="0" smtClean="0">
                <a:solidFill>
                  <a:srgbClr val="C00000"/>
                </a:solidFill>
              </a:rPr>
              <a:t> </a:t>
            </a:r>
            <a:r>
              <a:rPr lang="el-GR" sz="2000" b="1" i="1" dirty="0" smtClean="0">
                <a:solidFill>
                  <a:srgbClr val="C00000"/>
                </a:solidFill>
              </a:rPr>
              <a:t>!</a:t>
            </a:r>
            <a:endParaRPr lang="el-GR" sz="2000" dirty="0">
              <a:solidFill>
                <a:srgbClr val="C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2304"/>
          </a:xfrm>
        </p:spPr>
        <p:txBody>
          <a:bodyPr>
            <a:normAutofit/>
          </a:bodyPr>
          <a:lstStyle/>
          <a:p>
            <a:pPr algn="ctr"/>
            <a:r>
              <a:rPr lang="el-GR" sz="3200" b="1" spc="1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Loschmidt</a:t>
            </a:r>
            <a:r>
              <a:rPr lang="el-GR" sz="3200" b="1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1865</a:t>
            </a:r>
            <a:endParaRPr lang="el-GR" sz="3200" b="1" spc="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9" name="AutoShape 11"/>
          <p:cNvSpPr>
            <a:spLocks/>
          </p:cNvSpPr>
          <p:nvPr/>
        </p:nvSpPr>
        <p:spPr bwMode="auto">
          <a:xfrm>
            <a:off x="179512" y="3356992"/>
            <a:ext cx="285750" cy="571500"/>
          </a:xfrm>
          <a:prstGeom prst="leftBrace">
            <a:avLst>
              <a:gd name="adj1" fmla="val 0"/>
              <a:gd name="adj2" fmla="val 50000"/>
            </a:avLst>
          </a:prstGeom>
          <a:noFill/>
          <a:ln w="38100">
            <a:solidFill>
              <a:srgbClr val="C00000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18" name="Rectangle 17"/>
          <p:cNvSpPr/>
          <p:nvPr/>
        </p:nvSpPr>
        <p:spPr>
          <a:xfrm>
            <a:off x="3851920" y="6381327"/>
            <a:ext cx="52920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err="1" smtClean="0"/>
              <a:t>Loschmidt</a:t>
            </a:r>
            <a:r>
              <a:rPr lang="el-GR" sz="1600" i="1" dirty="0" smtClean="0"/>
              <a:t> 1865 το πρωτότυπο, </a:t>
            </a:r>
            <a:r>
              <a:rPr lang="en-US" sz="1600" i="1" dirty="0" smtClean="0"/>
              <a:t>Hawthorn</a:t>
            </a:r>
            <a:r>
              <a:rPr lang="el-GR" sz="1600" i="1" dirty="0" smtClean="0"/>
              <a:t> 1970</a:t>
            </a:r>
            <a:endParaRPr lang="el-GR" sz="1600" i="1" dirty="0"/>
          </a:p>
        </p:txBody>
      </p:sp>
      <p:sp>
        <p:nvSpPr>
          <p:cNvPr id="8" name="5-Point Star 7"/>
          <p:cNvSpPr/>
          <p:nvPr/>
        </p:nvSpPr>
        <p:spPr>
          <a:xfrm>
            <a:off x="7812360" y="4725144"/>
            <a:ext cx="144016" cy="144016"/>
          </a:xfrm>
          <a:prstGeom prst="star5">
            <a:avLst/>
          </a:prstGeom>
          <a:solidFill>
            <a:srgbClr val="EDF951"/>
          </a:solidFill>
          <a:ln>
            <a:solidFill>
              <a:srgbClr val="EAF8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cxnSp>
        <p:nvCxnSpPr>
          <p:cNvPr id="10" name="Elbow Connector 9"/>
          <p:cNvCxnSpPr/>
          <p:nvPr/>
        </p:nvCxnSpPr>
        <p:spPr>
          <a:xfrm>
            <a:off x="4860032" y="4509120"/>
            <a:ext cx="720080" cy="43204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3456384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84312"/>
          </a:xfrm>
        </p:spPr>
        <p:txBody>
          <a:bodyPr>
            <a:normAutofit/>
          </a:bodyPr>
          <a:lstStyle/>
          <a:p>
            <a:r>
              <a:rPr lang="el-GR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Κίνηση 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Brown</a:t>
            </a:r>
            <a:r>
              <a:rPr lang="el-GR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και απόδειξη  </a:t>
            </a:r>
            <a:r>
              <a:rPr lang="en-US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Perrin</a:t>
            </a:r>
            <a:endParaRPr lang="el-GR" sz="32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95936" y="1196752"/>
            <a:ext cx="49685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dirty="0" smtClean="0"/>
              <a:t>Αναδημοσίευση από το βιβλίο </a:t>
            </a:r>
            <a:endParaRPr lang="en-US" sz="2000" dirty="0" smtClean="0"/>
          </a:p>
          <a:p>
            <a:r>
              <a:rPr lang="el-GR" sz="2000" dirty="0" smtClean="0"/>
              <a:t>του </a:t>
            </a:r>
            <a:r>
              <a:rPr lang="el-GR" sz="2000" dirty="0" err="1" smtClean="0"/>
              <a:t>Jean</a:t>
            </a:r>
            <a:r>
              <a:rPr lang="el-GR" sz="2000" dirty="0" smtClean="0"/>
              <a:t> </a:t>
            </a:r>
            <a:r>
              <a:rPr lang="el-GR" sz="2000" dirty="0" err="1" smtClean="0"/>
              <a:t>Baptiste</a:t>
            </a:r>
            <a:r>
              <a:rPr lang="el-GR" sz="2000" dirty="0" smtClean="0"/>
              <a:t> </a:t>
            </a:r>
            <a:r>
              <a:rPr lang="el-GR" sz="2000" dirty="0" err="1" smtClean="0"/>
              <a:t>Perrin</a:t>
            </a:r>
            <a:r>
              <a:rPr lang="el-GR" sz="2000" dirty="0" smtClean="0"/>
              <a:t>, </a:t>
            </a:r>
            <a:r>
              <a:rPr lang="el-GR" sz="2000" dirty="0" err="1" smtClean="0"/>
              <a:t>Les</a:t>
            </a:r>
            <a:r>
              <a:rPr lang="el-GR" sz="2000" dirty="0" smtClean="0"/>
              <a:t> </a:t>
            </a:r>
            <a:r>
              <a:rPr lang="el-GR" sz="2000" dirty="0" err="1" smtClean="0"/>
              <a:t>Atomes</a:t>
            </a:r>
            <a:r>
              <a:rPr lang="el-GR" sz="2000" dirty="0" smtClean="0"/>
              <a:t>: </a:t>
            </a:r>
          </a:p>
          <a:p>
            <a:r>
              <a:rPr lang="el-GR" sz="2000" dirty="0" smtClean="0"/>
              <a:t>εμφανίζονται τρεις χαράξεις </a:t>
            </a:r>
          </a:p>
          <a:p>
            <a:r>
              <a:rPr lang="el-GR" sz="2000" b="1" dirty="0" smtClean="0">
                <a:solidFill>
                  <a:schemeClr val="accent2">
                    <a:lumMod val="75000"/>
                  </a:schemeClr>
                </a:solidFill>
              </a:rPr>
              <a:t>της κίνησης των κολλοειδών σωματιδίων  ακτίνας 0,53 </a:t>
            </a:r>
            <a:r>
              <a:rPr lang="el-GR" sz="2000" b="1" dirty="0" err="1" smtClean="0">
                <a:solidFill>
                  <a:schemeClr val="accent2">
                    <a:lumMod val="75000"/>
                  </a:schemeClr>
                </a:solidFill>
              </a:rPr>
              <a:t>μm</a:t>
            </a:r>
            <a:r>
              <a:rPr lang="el-GR" sz="2000" b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el-GR" sz="2000" b="1" dirty="0" smtClean="0">
                <a:solidFill>
                  <a:schemeClr val="accent2">
                    <a:lumMod val="75000"/>
                  </a:schemeClr>
                </a:solidFill>
              </a:rPr>
              <a:t>όπως φαίνονται στο μικροσκόπιο. </a:t>
            </a:r>
          </a:p>
          <a:p>
            <a:r>
              <a:rPr lang="el-GR" sz="2000" dirty="0" smtClean="0"/>
              <a:t>Οι διαδοχικές θέσεις είναι κάθε 30 </a:t>
            </a:r>
            <a:r>
              <a:rPr lang="en-US" sz="2000" dirty="0" smtClean="0"/>
              <a:t>sec</a:t>
            </a:r>
            <a:endParaRPr lang="el-GR" sz="2000" dirty="0" smtClean="0"/>
          </a:p>
          <a:p>
            <a:r>
              <a:rPr lang="el-GR" sz="2000" dirty="0" smtClean="0"/>
              <a:t>Και ενώνονται με ευθύγραμμα τμήματα</a:t>
            </a:r>
            <a:r>
              <a:rPr lang="en-US" sz="2000" dirty="0" smtClean="0"/>
              <a:t> </a:t>
            </a:r>
            <a:endParaRPr lang="el-GR" sz="2000" dirty="0" smtClean="0"/>
          </a:p>
          <a:p>
            <a:r>
              <a:rPr lang="en-US" sz="2000" dirty="0" smtClean="0"/>
              <a:t>(</a:t>
            </a:r>
            <a:r>
              <a:rPr lang="el-GR" sz="2000" dirty="0" smtClean="0"/>
              <a:t>το μέγεθος του </a:t>
            </a:r>
            <a:r>
              <a:rPr lang="en-US" sz="2000" dirty="0" smtClean="0"/>
              <a:t>mesh </a:t>
            </a:r>
            <a:r>
              <a:rPr lang="el-GR" sz="2000" dirty="0" smtClean="0"/>
              <a:t>είναι </a:t>
            </a:r>
            <a:r>
              <a:rPr lang="en-US" sz="2000" dirty="0" smtClean="0"/>
              <a:t> 3.2 µm)</a:t>
            </a:r>
            <a:endParaRPr lang="el-GR" sz="2000" dirty="0" smtClean="0"/>
          </a:p>
          <a:p>
            <a:r>
              <a:rPr lang="el-GR" sz="2000" dirty="0" smtClean="0"/>
              <a:t> </a:t>
            </a:r>
            <a:endParaRPr lang="el-GR" sz="2000" dirty="0"/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4283224"/>
            <a:ext cx="8568952" cy="2554545"/>
          </a:xfrm>
          <a:prstGeom prst="rect">
            <a:avLst/>
          </a:prstGeom>
          <a:ln>
            <a:headEnd/>
            <a:tailEnd/>
          </a:ln>
          <a:scene3d>
            <a:camera prst="perspectiveRelaxedModerately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Στην</a:t>
            </a:r>
            <a:r>
              <a:rPr kumimoji="0" lang="el-G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ομιλία του ο </a:t>
            </a:r>
            <a:r>
              <a:rPr lang="en-US" sz="2000" dirty="0" smtClean="0">
                <a:ea typeface="Times New Roman" pitchFamily="18" charset="0"/>
                <a:cs typeface="Arial" pitchFamily="34" charset="0"/>
              </a:rPr>
              <a:t>Perrin </a:t>
            </a:r>
            <a:r>
              <a:rPr lang="el-GR" sz="2000" dirty="0" smtClean="0">
                <a:ea typeface="Times New Roman" pitchFamily="18" charset="0"/>
                <a:cs typeface="Arial" pitchFamily="34" charset="0"/>
              </a:rPr>
              <a:t>αναφέρεται στη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συμφωνία</a:t>
            </a:r>
            <a:r>
              <a:rPr kumimoji="0" lang="el-GR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των τιμών του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με τις τιμές άλλων ερευνητών, που προκύπτουν με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rgbClr val="531FB1"/>
                </a:solidFill>
                <a:effectLst/>
                <a:ea typeface="Times New Roman" pitchFamily="18" charset="0"/>
                <a:cs typeface="Arial" pitchFamily="34" charset="0"/>
              </a:rPr>
              <a:t>διαφορετικές μεθόδους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όπως με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K</a:t>
            </a:r>
            <a:r>
              <a:rPr kumimoji="0" lang="el-G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ιν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. Θεωρία, με το πείραμα σταγόνας λαδιού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Millikan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με τη μέτρηση φορτίου σκόνης Τ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homson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, με ακτινοβολία σωματιδίων α από ράδιο κλπ.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Αυτή η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καθολικά σταθερή τιμή του Ν</a:t>
            </a:r>
            <a:r>
              <a:rPr kumimoji="0" lang="el-GR" sz="2000" b="0" i="0" u="none" strike="noStrike" cap="none" normalizeH="0" baseline="-3000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Α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l-G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αποτελεί αντικειμενική απόδειξη της ύπαρξης των μορίων.</a:t>
            </a:r>
            <a:endParaRPr kumimoji="0" lang="el-G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Ο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Ostwald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υποχώρησε … Τα άτομα και τα μόρια </a:t>
            </a:r>
            <a:r>
              <a:rPr kumimoji="0" lang="el-GR" sz="20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υπάρχουν πράγματι</a:t>
            </a:r>
            <a:r>
              <a:rPr kumimoji="0" lang="el-G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και δεν είναι μια βολική έννοια για τους χημικούς υπολογισμούς …</a:t>
            </a:r>
            <a:endParaRPr kumimoji="0" lang="el-G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pex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per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Paper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Urban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2.xml><?xml version="1.0" encoding="utf-8"?>
<a:themeOverride xmlns:a="http://schemas.openxmlformats.org/drawingml/2006/main">
  <a:clrScheme name="Urban">
    <a:dk1>
      <a:sysClr val="windowText" lastClr="000000"/>
    </a:dk1>
    <a:lt1>
      <a:sysClr val="window" lastClr="FFFFFF"/>
    </a:lt1>
    <a:dk2>
      <a:srgbClr val="424456"/>
    </a:dk2>
    <a:lt2>
      <a:srgbClr val="DEDEDE"/>
    </a:lt2>
    <a:accent1>
      <a:srgbClr val="53548A"/>
    </a:accent1>
    <a:accent2>
      <a:srgbClr val="438086"/>
    </a:accent2>
    <a:accent3>
      <a:srgbClr val="A04DA3"/>
    </a:accent3>
    <a:accent4>
      <a:srgbClr val="C4652D"/>
    </a:accent4>
    <a:accent5>
      <a:srgbClr val="8B5D3D"/>
    </a:accent5>
    <a:accent6>
      <a:srgbClr val="5C92B5"/>
    </a:accent6>
    <a:hlink>
      <a:srgbClr val="67AFBD"/>
    </a:hlink>
    <a:folHlink>
      <a:srgbClr val="C2A874"/>
    </a:folHlink>
  </a:clr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880</TotalTime>
  <Words>956</Words>
  <Application>Microsoft Office PowerPoint</Application>
  <PresentationFormat>On-screen Show (4:3)</PresentationFormat>
  <Paragraphs>121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Apex</vt:lpstr>
      <vt:lpstr>Paper</vt:lpstr>
      <vt:lpstr>1_Paper</vt:lpstr>
      <vt:lpstr>Η σημασία της σταθεράς  Avogadro </vt:lpstr>
      <vt:lpstr>Slide 2</vt:lpstr>
      <vt:lpstr>Η σταθερά Avogadro μετρήθηκε</vt:lpstr>
      <vt:lpstr>Το Ιστορικό Πλαίσιο  </vt:lpstr>
      <vt:lpstr>Slide 5</vt:lpstr>
      <vt:lpstr>   υπόθεση  Avogadro  = η βάση της Μοριακής Θεωρίας</vt:lpstr>
      <vt:lpstr>Loschmidt 1865</vt:lpstr>
      <vt:lpstr>Κίνηση Brown και απόδειξη  Perrin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Niki</dc:creator>
  <cp:lastModifiedBy>Niki Rapti</cp:lastModifiedBy>
  <cp:revision>10</cp:revision>
  <dcterms:created xsi:type="dcterms:W3CDTF">2006-08-16T00:00:00Z</dcterms:created>
  <dcterms:modified xsi:type="dcterms:W3CDTF">2012-01-08T18:43:48Z</dcterms:modified>
</cp:coreProperties>
</file>